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5"/>
  </p:notesMasterIdLst>
  <p:sldIdLst>
    <p:sldId id="256" r:id="rId4"/>
    <p:sldId id="263" r:id="rId5"/>
    <p:sldId id="266" r:id="rId6"/>
    <p:sldId id="271" r:id="rId7"/>
    <p:sldId id="272" r:id="rId8"/>
    <p:sldId id="298" r:id="rId9"/>
    <p:sldId id="267" r:id="rId10"/>
    <p:sldId id="268"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57" r:id="rId24"/>
    <p:sldId id="285" r:id="rId25"/>
    <p:sldId id="286" r:id="rId26"/>
    <p:sldId id="288" r:id="rId27"/>
    <p:sldId id="290" r:id="rId28"/>
    <p:sldId id="289" r:id="rId29"/>
    <p:sldId id="292" r:id="rId30"/>
    <p:sldId id="295" r:id="rId31"/>
    <p:sldId id="296" r:id="rId32"/>
    <p:sldId id="297" r:id="rId33"/>
    <p:sldId id="294"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50"/>
    <a:srgbClr val="2F674C"/>
    <a:srgbClr val="ED554F"/>
    <a:srgbClr val="2582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49" autoAdjust="0"/>
  </p:normalViewPr>
  <p:slideViewPr>
    <p:cSldViewPr snapToGrid="0">
      <p:cViewPr>
        <p:scale>
          <a:sx n="50" d="100"/>
          <a:sy n="50" d="100"/>
        </p:scale>
        <p:origin x="1002"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D08C70-0214-4B08-BAFD-3ACA7796F743}" type="datetimeFigureOut">
              <a:rPr lang="en-US" smtClean="0"/>
              <a:t>5/9/2021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C03FFD-E63B-4767-9F3D-3B5DD92AC03E}" type="slidenum">
              <a:rPr lang="en-US" smtClean="0"/>
              <a:t>‹#›</a:t>
            </a:fld>
            <a:endParaRPr lang="en-US"/>
          </a:p>
        </p:txBody>
      </p:sp>
    </p:spTree>
    <p:extLst>
      <p:ext uri="{BB962C8B-B14F-4D97-AF65-F5344CB8AC3E}">
        <p14:creationId xmlns:p14="http://schemas.microsoft.com/office/powerpoint/2010/main" val="2636228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latin typeface="Jameel Noori Nastaleeq" panose="02000503000000000004" pitchFamily="2" charset="-78"/>
              <a:cs typeface="Jameel Noori Nastaleeq" panose="02000503000000000004" pitchFamily="2" charset="-78"/>
            </a:endParaRPr>
          </a:p>
        </p:txBody>
      </p:sp>
      <p:sp>
        <p:nvSpPr>
          <p:cNvPr id="4" name="Slide Number Placeholder 3"/>
          <p:cNvSpPr>
            <a:spLocks noGrp="1"/>
          </p:cNvSpPr>
          <p:nvPr>
            <p:ph type="sldNum" sz="quarter" idx="5"/>
          </p:nvPr>
        </p:nvSpPr>
        <p:spPr/>
        <p:txBody>
          <a:bodyPr/>
          <a:lstStyle/>
          <a:p>
            <a:fld id="{3FC03FFD-E63B-4767-9F3D-3B5DD92AC03E}" type="slidenum">
              <a:rPr lang="en-US" smtClean="0"/>
              <a:t>7</a:t>
            </a:fld>
            <a:endParaRPr lang="en-US"/>
          </a:p>
        </p:txBody>
      </p:sp>
    </p:spTree>
    <p:extLst>
      <p:ext uri="{BB962C8B-B14F-4D97-AF65-F5344CB8AC3E}">
        <p14:creationId xmlns:p14="http://schemas.microsoft.com/office/powerpoint/2010/main" val="152581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ur-PK" dirty="0">
              <a:latin typeface="Jameel Noori Nastaleeq" panose="02000503000000000004" pitchFamily="2" charset="-78"/>
              <a:cs typeface="Jameel Noori Nastaleeq" panose="02000503000000000004" pitchFamily="2" charset="-78"/>
            </a:endParaRPr>
          </a:p>
        </p:txBody>
      </p:sp>
      <p:sp>
        <p:nvSpPr>
          <p:cNvPr id="4" name="Slide Number Placeholder 3"/>
          <p:cNvSpPr>
            <a:spLocks noGrp="1"/>
          </p:cNvSpPr>
          <p:nvPr>
            <p:ph type="sldNum" sz="quarter" idx="5"/>
          </p:nvPr>
        </p:nvSpPr>
        <p:spPr/>
        <p:txBody>
          <a:bodyPr/>
          <a:lstStyle/>
          <a:p>
            <a:fld id="{3FC03FFD-E63B-4767-9F3D-3B5DD92AC03E}" type="slidenum">
              <a:rPr lang="en-US" smtClean="0"/>
              <a:t>8</a:t>
            </a:fld>
            <a:endParaRPr lang="en-US"/>
          </a:p>
        </p:txBody>
      </p:sp>
    </p:spTree>
    <p:extLst>
      <p:ext uri="{BB962C8B-B14F-4D97-AF65-F5344CB8AC3E}">
        <p14:creationId xmlns:p14="http://schemas.microsoft.com/office/powerpoint/2010/main" val="3388104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00A679-8E0C-4669-B103-DD0D2380FA5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3815188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00A679-8E0C-4669-B103-DD0D2380FA5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567811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00A679-8E0C-4669-B103-DD0D2380FA5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2514148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95E12A-A606-4555-A84D-FEC75051427E}"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1237055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5E12A-A606-4555-A84D-FEC75051427E}"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580366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95E12A-A606-4555-A84D-FEC75051427E}"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967554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95E12A-A606-4555-A84D-FEC75051427E}"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128922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95E12A-A606-4555-A84D-FEC75051427E}" type="datetimeFigureOut">
              <a:rPr lang="en-US" smtClean="0"/>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2806264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95E12A-A606-4555-A84D-FEC75051427E}" type="datetimeFigureOut">
              <a:rPr lang="en-US" smtClean="0"/>
              <a:t>5/8/2021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9307141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95E12A-A606-4555-A84D-FEC75051427E}" type="datetimeFigureOut">
              <a:rPr lang="en-US" smtClean="0"/>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27269781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95E12A-A606-4555-A84D-FEC75051427E}"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159225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00A679-8E0C-4669-B103-DD0D2380FA5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3127671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95E12A-A606-4555-A84D-FEC75051427E}"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22721507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5E12A-A606-4555-A84D-FEC75051427E}"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1720680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5E12A-A606-4555-A84D-FEC75051427E}"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8C548F-232D-420D-983A-969556666FC7}" type="slidenum">
              <a:rPr lang="en-US" smtClean="0"/>
              <a:t>‹#›</a:t>
            </a:fld>
            <a:endParaRPr lang="en-US"/>
          </a:p>
        </p:txBody>
      </p:sp>
    </p:spTree>
    <p:extLst>
      <p:ext uri="{BB962C8B-B14F-4D97-AF65-F5344CB8AC3E}">
        <p14:creationId xmlns:p14="http://schemas.microsoft.com/office/powerpoint/2010/main" val="11434421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C30774-8ACC-4B72-9207-9A5853D8DFB1}"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32874466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30774-8ACC-4B72-9207-9A5853D8DFB1}"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638732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C30774-8ACC-4B72-9207-9A5853D8DFB1}"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9426081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C30774-8ACC-4B72-9207-9A5853D8DFB1}"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30211260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C30774-8ACC-4B72-9207-9A5853D8DFB1}" type="datetimeFigureOut">
              <a:rPr lang="en-US" smtClean="0"/>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6653975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C30774-8ACC-4B72-9207-9A5853D8DFB1}" type="datetimeFigureOut">
              <a:rPr lang="en-US" smtClean="0"/>
              <a:t>5/8/2021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7160498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30774-8ACC-4B72-9207-9A5853D8DFB1}" type="datetimeFigureOut">
              <a:rPr lang="en-US" smtClean="0"/>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3473837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00A679-8E0C-4669-B103-DD0D2380FA5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24698948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30774-8ACC-4B72-9207-9A5853D8DFB1}"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3943231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30774-8ACC-4B72-9207-9A5853D8DFB1}"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9033236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30774-8ACC-4B72-9207-9A5853D8DFB1}"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21001510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30774-8ACC-4B72-9207-9A5853D8DFB1}"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F659B-149C-4168-A482-F2577CE03174}" type="slidenum">
              <a:rPr lang="en-US" smtClean="0"/>
              <a:t>‹#›</a:t>
            </a:fld>
            <a:endParaRPr lang="en-US"/>
          </a:p>
        </p:txBody>
      </p:sp>
    </p:spTree>
    <p:extLst>
      <p:ext uri="{BB962C8B-B14F-4D97-AF65-F5344CB8AC3E}">
        <p14:creationId xmlns:p14="http://schemas.microsoft.com/office/powerpoint/2010/main" val="4113076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2">
            <a:lumMod val="5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07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00A679-8E0C-4669-B103-DD0D2380FA5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376551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00A679-8E0C-4669-B103-DD0D2380FA52}" type="datetimeFigureOut">
              <a:rPr lang="en-US" smtClean="0"/>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2738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00A679-8E0C-4669-B103-DD0D2380FA52}" type="datetimeFigureOut">
              <a:rPr lang="en-US" smtClean="0"/>
              <a:t>5/8/2021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395949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0A679-8E0C-4669-B103-DD0D2380FA52}" type="datetimeFigureOut">
              <a:rPr lang="en-US" smtClean="0"/>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2512821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00A679-8E0C-4669-B103-DD0D2380FA5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88994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00A679-8E0C-4669-B103-DD0D2380FA5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3D6A0-09E7-40A4-92DC-28C1EC5370D0}" type="slidenum">
              <a:rPr lang="en-US" smtClean="0"/>
              <a:t>‹#›</a:t>
            </a:fld>
            <a:endParaRPr lang="en-US"/>
          </a:p>
        </p:txBody>
      </p:sp>
    </p:spTree>
    <p:extLst>
      <p:ext uri="{BB962C8B-B14F-4D97-AF65-F5344CB8AC3E}">
        <p14:creationId xmlns:p14="http://schemas.microsoft.com/office/powerpoint/2010/main" val="293382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00A679-8E0C-4669-B103-DD0D2380FA52}" type="datetimeFigureOut">
              <a:rPr lang="en-US" smtClean="0"/>
              <a:t>5/8/2021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3D6A0-09E7-40A4-92DC-28C1EC5370D0}" type="slidenum">
              <a:rPr lang="en-US" smtClean="0"/>
              <a:t>‹#›</a:t>
            </a:fld>
            <a:endParaRPr lang="en-US"/>
          </a:p>
        </p:txBody>
      </p:sp>
    </p:spTree>
    <p:extLst>
      <p:ext uri="{BB962C8B-B14F-4D97-AF65-F5344CB8AC3E}">
        <p14:creationId xmlns:p14="http://schemas.microsoft.com/office/powerpoint/2010/main" val="181104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5E12A-A606-4555-A84D-FEC75051427E}" type="datetimeFigureOut">
              <a:rPr lang="en-US" smtClean="0"/>
              <a:t>5/8/2021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C548F-232D-420D-983A-969556666FC7}" type="slidenum">
              <a:rPr lang="en-US" smtClean="0"/>
              <a:t>‹#›</a:t>
            </a:fld>
            <a:endParaRPr lang="en-US"/>
          </a:p>
        </p:txBody>
      </p:sp>
    </p:spTree>
    <p:extLst>
      <p:ext uri="{BB962C8B-B14F-4D97-AF65-F5344CB8AC3E}">
        <p14:creationId xmlns:p14="http://schemas.microsoft.com/office/powerpoint/2010/main" val="8306549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30774-8ACC-4B72-9207-9A5853D8DFB1}" type="datetimeFigureOut">
              <a:rPr lang="en-US" smtClean="0"/>
              <a:t>5/8/2021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F659B-149C-4168-A482-F2577CE03174}" type="slidenum">
              <a:rPr lang="en-US" smtClean="0"/>
              <a:t>‹#›</a:t>
            </a:fld>
            <a:endParaRPr lang="en-US"/>
          </a:p>
        </p:txBody>
      </p:sp>
    </p:spTree>
    <p:extLst>
      <p:ext uri="{BB962C8B-B14F-4D97-AF65-F5344CB8AC3E}">
        <p14:creationId xmlns:p14="http://schemas.microsoft.com/office/powerpoint/2010/main" val="10678695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4.xml"/><Relationship Id="rId4" Type="http://schemas.openxmlformats.org/officeDocument/2006/relationships/image" Target="../media/image11.svg"/></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57200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572000" y="0"/>
            <a:ext cx="457200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C75AAC0-78AE-4EF8-B535-BA93EC05FCE9}"/>
              </a:ext>
            </a:extLst>
          </p:cNvPr>
          <p:cNvSpPr/>
          <p:nvPr/>
        </p:nvSpPr>
        <p:spPr>
          <a:xfrm>
            <a:off x="2595489" y="1452489"/>
            <a:ext cx="3953021" cy="3953021"/>
          </a:xfrm>
          <a:prstGeom prst="ellipse">
            <a:avLst/>
          </a:prstGeom>
          <a:solidFill>
            <a:schemeClr val="bg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943C286-4017-40BE-843F-CCF81231F9E9}"/>
              </a:ext>
            </a:extLst>
          </p:cNvPr>
          <p:cNvSpPr txBox="1"/>
          <p:nvPr/>
        </p:nvSpPr>
        <p:spPr>
          <a:xfrm>
            <a:off x="2286000" y="2748448"/>
            <a:ext cx="4572000" cy="1569660"/>
          </a:xfrm>
          <a:prstGeom prst="rect">
            <a:avLst/>
          </a:prstGeom>
          <a:noFill/>
        </p:spPr>
        <p:txBody>
          <a:bodyPr wrap="square">
            <a:spAutoFit/>
          </a:bodyPr>
          <a:lstStyle/>
          <a:p>
            <a:pPr algn="ctr"/>
            <a:r>
              <a:rPr lang="ar-SA" sz="9600" b="0" i="0" dirty="0">
                <a:solidFill>
                  <a:srgbClr val="222222"/>
                </a:solidFill>
                <a:effectLst/>
                <a:latin typeface="amiri" panose="00000500000000000000" pitchFamily="2" charset="-78"/>
                <a:cs typeface="amiri" panose="00000500000000000000" pitchFamily="2" charset="-78"/>
              </a:rPr>
              <a:t>الْمُعَوِّذَتَيْن</a:t>
            </a:r>
            <a:endParaRPr lang="en-US" sz="9600" dirty="0"/>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2">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5456510" y="160198"/>
            <a:ext cx="4297680" cy="332094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526120" y="195527"/>
            <a:ext cx="4206240" cy="3250283"/>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C937B60C-604B-42D7-BFA4-75ADDDAB05F9}"/>
              </a:ext>
            </a:extLst>
          </p:cNvPr>
          <p:cNvSpPr txBox="1"/>
          <p:nvPr/>
        </p:nvSpPr>
        <p:spPr>
          <a:xfrm>
            <a:off x="1987061" y="4348853"/>
            <a:ext cx="5169876" cy="461665"/>
          </a:xfrm>
          <a:prstGeom prst="rect">
            <a:avLst/>
          </a:prstGeom>
          <a:noFill/>
        </p:spPr>
        <p:txBody>
          <a:bodyPr wrap="square">
            <a:spAutoFit/>
          </a:bodyPr>
          <a:lstStyle/>
          <a:p>
            <a:pPr algn="ctr"/>
            <a:r>
              <a:rPr lang="en-US" sz="2400" b="0" i="0" dirty="0">
                <a:solidFill>
                  <a:srgbClr val="000000"/>
                </a:solidFill>
                <a:effectLst/>
                <a:latin typeface="Linux Libertine"/>
              </a:rPr>
              <a:t>Al-</a:t>
            </a:r>
            <a:r>
              <a:rPr lang="en-US" sz="2400" b="0" i="0" dirty="0" err="1">
                <a:solidFill>
                  <a:srgbClr val="000000"/>
                </a:solidFill>
                <a:effectLst/>
                <a:latin typeface="Linux Libertine"/>
              </a:rPr>
              <a:t>Mu'awwidhatayn</a:t>
            </a:r>
            <a:endParaRPr lang="en-US" sz="2400" b="0" i="0" dirty="0">
              <a:solidFill>
                <a:srgbClr val="000000"/>
              </a:solidFill>
              <a:effectLst/>
              <a:latin typeface="Linux Libertine"/>
            </a:endParaRPr>
          </a:p>
        </p:txBody>
      </p:sp>
      <p:sp>
        <p:nvSpPr>
          <p:cNvPr id="15" name="TextBox 14">
            <a:extLst>
              <a:ext uri="{FF2B5EF4-FFF2-40B4-BE49-F238E27FC236}">
                <a16:creationId xmlns:a16="http://schemas.microsoft.com/office/drawing/2014/main" id="{766180B2-F4D9-48B8-8A60-200ACC0EDEF8}"/>
              </a:ext>
            </a:extLst>
          </p:cNvPr>
          <p:cNvSpPr txBox="1"/>
          <p:nvPr/>
        </p:nvSpPr>
        <p:spPr>
          <a:xfrm>
            <a:off x="6689069" y="4579685"/>
            <a:ext cx="1835952" cy="1938992"/>
          </a:xfrm>
          <a:prstGeom prst="rect">
            <a:avLst/>
          </a:prstGeom>
          <a:noFill/>
        </p:spPr>
        <p:txBody>
          <a:bodyPr wrap="square" rtlCol="0">
            <a:spAutoFit/>
          </a:bodyPr>
          <a:lstStyle/>
          <a:p>
            <a:pPr algn="ctr"/>
            <a:r>
              <a:rPr lang="en-US" sz="6000" dirty="0" err="1">
                <a:solidFill>
                  <a:schemeClr val="bg1"/>
                </a:solidFill>
              </a:rPr>
              <a:t>Falaq</a:t>
            </a:r>
            <a:endParaRPr lang="en-US" sz="6000" dirty="0">
              <a:solidFill>
                <a:schemeClr val="bg1"/>
              </a:solidFill>
            </a:endParaRPr>
          </a:p>
          <a:p>
            <a:pPr algn="ctr"/>
            <a:r>
              <a:rPr lang="en-US" sz="6000" dirty="0">
                <a:solidFill>
                  <a:schemeClr val="bg1"/>
                </a:solidFill>
              </a:rPr>
              <a:t>113</a:t>
            </a:r>
          </a:p>
        </p:txBody>
      </p:sp>
      <p:sp>
        <p:nvSpPr>
          <p:cNvPr id="16" name="TextBox 15">
            <a:extLst>
              <a:ext uri="{FF2B5EF4-FFF2-40B4-BE49-F238E27FC236}">
                <a16:creationId xmlns:a16="http://schemas.microsoft.com/office/drawing/2014/main" id="{939ECAED-5672-47DA-AE53-4CC4C4642150}"/>
              </a:ext>
            </a:extLst>
          </p:cNvPr>
          <p:cNvSpPr txBox="1"/>
          <p:nvPr/>
        </p:nvSpPr>
        <p:spPr>
          <a:xfrm>
            <a:off x="450047" y="4579685"/>
            <a:ext cx="1835952" cy="1938992"/>
          </a:xfrm>
          <a:prstGeom prst="rect">
            <a:avLst/>
          </a:prstGeom>
          <a:noFill/>
        </p:spPr>
        <p:txBody>
          <a:bodyPr wrap="square" rtlCol="0">
            <a:spAutoFit/>
          </a:bodyPr>
          <a:lstStyle/>
          <a:p>
            <a:pPr algn="ctr"/>
            <a:r>
              <a:rPr lang="en-US" sz="6000" dirty="0">
                <a:solidFill>
                  <a:schemeClr val="bg1"/>
                </a:solidFill>
              </a:rPr>
              <a:t>Naas</a:t>
            </a:r>
          </a:p>
          <a:p>
            <a:pPr algn="ctr"/>
            <a:r>
              <a:rPr lang="en-US" sz="6000" dirty="0">
                <a:solidFill>
                  <a:schemeClr val="bg1"/>
                </a:solidFill>
              </a:rPr>
              <a:t>114</a:t>
            </a:r>
          </a:p>
        </p:txBody>
      </p:sp>
    </p:spTree>
    <p:extLst>
      <p:ext uri="{BB962C8B-B14F-4D97-AF65-F5344CB8AC3E}">
        <p14:creationId xmlns:p14="http://schemas.microsoft.com/office/powerpoint/2010/main" val="261350377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0-#ppt_w/2"/>
                                          </p:val>
                                        </p:tav>
                                        <p:tav tm="100000">
                                          <p:val>
                                            <p:strVal val="#ppt_x"/>
                                          </p:val>
                                        </p:tav>
                                      </p:tavLst>
                                    </p:anim>
                                    <p:anim calcmode="lin" valueType="num">
                                      <p:cBhvr additive="base">
                                        <p:cTn id="16" dur="500" fill="hold"/>
                                        <p:tgtEl>
                                          <p:spTgt spid="12"/>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0-#ppt_w/2"/>
                                          </p:val>
                                        </p:tav>
                                        <p:tav tm="100000">
                                          <p:val>
                                            <p:strVal val="#ppt_x"/>
                                          </p:val>
                                        </p:tav>
                                      </p:tavLst>
                                    </p:anim>
                                    <p:anim calcmode="lin" valueType="num">
                                      <p:cBhvr additive="base">
                                        <p:cTn id="20" dur="500" fill="hold"/>
                                        <p:tgtEl>
                                          <p:spTgt spid="16"/>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1+#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29768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846320" y="0"/>
            <a:ext cx="429768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2">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336348" y="-296604"/>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132588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2D15370-7C5E-466B-89FC-3B68AA04F583}"/>
              </a:ext>
            </a:extLst>
          </p:cNvPr>
          <p:cNvSpPr txBox="1"/>
          <p:nvPr/>
        </p:nvSpPr>
        <p:spPr>
          <a:xfrm>
            <a:off x="4250727" y="548467"/>
            <a:ext cx="1061188" cy="5761065"/>
          </a:xfrm>
          <a:prstGeom prst="rect">
            <a:avLst/>
          </a:prstGeom>
          <a:noFill/>
        </p:spPr>
        <p:txBody>
          <a:bodyPr vert="wordArtVert" wrap="none" rtlCol="0">
            <a:spAutoFit/>
          </a:bodyPr>
          <a:lstStyle/>
          <a:p>
            <a:pPr algn="ctr">
              <a:lnSpc>
                <a:spcPct val="200000"/>
              </a:lnSpc>
            </a:pPr>
            <a:r>
              <a:rPr lang="en-US" sz="2400" b="1" spc="600" dirty="0">
                <a:solidFill>
                  <a:srgbClr val="FF0000"/>
                </a:solidFill>
              </a:rPr>
              <a:t>AFFLICTIONS</a:t>
            </a:r>
          </a:p>
        </p:txBody>
      </p:sp>
      <p:sp>
        <p:nvSpPr>
          <p:cNvPr id="6" name="Rectangle 5">
            <a:extLst>
              <a:ext uri="{FF2B5EF4-FFF2-40B4-BE49-F238E27FC236}">
                <a16:creationId xmlns:a16="http://schemas.microsoft.com/office/drawing/2014/main" id="{0CE39403-12F0-4B26-8955-F9D5630A15F9}"/>
              </a:ext>
            </a:extLst>
          </p:cNvPr>
          <p:cNvSpPr/>
          <p:nvPr/>
        </p:nvSpPr>
        <p:spPr>
          <a:xfrm>
            <a:off x="5004732" y="4019550"/>
            <a:ext cx="3997519" cy="26758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Seeking refuge from the Master of </a:t>
            </a:r>
            <a:r>
              <a:rPr kumimoji="0" lang="en-US" sz="2800" b="0" i="0" u="none" strike="noStrike" kern="1200" cap="none" spc="0" normalizeH="0" baseline="0" noProof="0" dirty="0" err="1">
                <a:ln>
                  <a:noFill/>
                </a:ln>
                <a:solidFill>
                  <a:schemeClr val="tx1"/>
                </a:solidFill>
                <a:effectLst/>
                <a:uLnTx/>
                <a:uFillTx/>
                <a:latin typeface="Calibri" panose="020F0502020204030204" pitchFamily="34" charset="0"/>
                <a:ea typeface="+mn-ea"/>
                <a:cs typeface="+mn-cs"/>
              </a:rPr>
              <a:t>Falaq</a:t>
            </a: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 who can help us pierce the dark sky of </a:t>
            </a:r>
            <a:r>
              <a:rPr kumimoji="0" lang="en-US" sz="2800" b="0" i="0" u="none" strike="noStrike" kern="1200" cap="none" spc="0" normalizeH="0" baseline="0" noProof="0" dirty="0" err="1">
                <a:ln>
                  <a:noFill/>
                </a:ln>
                <a:solidFill>
                  <a:schemeClr val="tx1"/>
                </a:solidFill>
                <a:effectLst/>
                <a:uLnTx/>
                <a:uFillTx/>
                <a:latin typeface="Calibri" panose="020F0502020204030204" pitchFamily="34" charset="0"/>
                <a:ea typeface="+mn-ea"/>
                <a:cs typeface="+mn-cs"/>
              </a:rPr>
              <a:t>Dhulumaat</a:t>
            </a: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 (Shirk) and bless us with the Noor (</a:t>
            </a:r>
            <a:r>
              <a:rPr kumimoji="0" lang="en-US" sz="2800" b="0" i="0" u="none" strike="noStrike" kern="1200" cap="none" spc="0" normalizeH="0" baseline="0" noProof="0" dirty="0" err="1">
                <a:ln>
                  <a:noFill/>
                </a:ln>
                <a:solidFill>
                  <a:schemeClr val="tx1"/>
                </a:solidFill>
                <a:effectLst/>
                <a:uLnTx/>
                <a:uFillTx/>
                <a:latin typeface="Calibri" panose="020F0502020204030204" pitchFamily="34" charset="0"/>
                <a:ea typeface="+mn-ea"/>
                <a:cs typeface="+mn-cs"/>
              </a:rPr>
              <a:t>Tawheed</a:t>
            </a: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a:t>
            </a:r>
            <a:endParaRPr lang="en-US" sz="2800" dirty="0"/>
          </a:p>
        </p:txBody>
      </p:sp>
      <p:sp>
        <p:nvSpPr>
          <p:cNvPr id="49" name="TextBox 48">
            <a:extLst>
              <a:ext uri="{FF2B5EF4-FFF2-40B4-BE49-F238E27FC236}">
                <a16:creationId xmlns:a16="http://schemas.microsoft.com/office/drawing/2014/main" id="{CC654B0C-2835-468D-9D40-8A1883B03556}"/>
              </a:ext>
            </a:extLst>
          </p:cNvPr>
          <p:cNvSpPr txBox="1"/>
          <p:nvPr/>
        </p:nvSpPr>
        <p:spPr>
          <a:xfrm>
            <a:off x="4846320" y="650387"/>
            <a:ext cx="4297680" cy="461665"/>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uLnTx/>
                <a:uFillTx/>
                <a:latin typeface="Calibri" panose="020F0502020204030204" pitchFamily="34" charset="0"/>
              </a:rPr>
              <a:t>Deals with External Affliction</a:t>
            </a:r>
            <a:endParaRPr lang="en-US" sz="1600" b="1" dirty="0">
              <a:solidFill>
                <a:prstClr val="black"/>
              </a:solidFill>
              <a:latin typeface="Calibri" panose="020F0502020204030204" pitchFamily="34" charset="0"/>
            </a:endParaRPr>
          </a:p>
        </p:txBody>
      </p:sp>
      <p:sp>
        <p:nvSpPr>
          <p:cNvPr id="19" name="TextBox 18">
            <a:extLst>
              <a:ext uri="{FF2B5EF4-FFF2-40B4-BE49-F238E27FC236}">
                <a16:creationId xmlns:a16="http://schemas.microsoft.com/office/drawing/2014/main" id="{CAEB0021-2C0E-423C-8DC6-22F1BB253C7E}"/>
              </a:ext>
            </a:extLst>
          </p:cNvPr>
          <p:cNvSpPr txBox="1"/>
          <p:nvPr/>
        </p:nvSpPr>
        <p:spPr>
          <a:xfrm>
            <a:off x="4846320" y="1049049"/>
            <a:ext cx="4297680" cy="1200329"/>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uLnTx/>
                <a:uFillTx/>
                <a:latin typeface="Calibri" panose="020F0502020204030204" pitchFamily="34" charset="0"/>
              </a:rPr>
              <a:t>We have no control over External Afflictions (the Other Creations)</a:t>
            </a:r>
            <a:endParaRPr lang="en-US" sz="1600" b="1" dirty="0">
              <a:solidFill>
                <a:prstClr val="black"/>
              </a:solidFill>
              <a:latin typeface="Calibri" panose="020F0502020204030204" pitchFamily="34" charset="0"/>
            </a:endParaRPr>
          </a:p>
        </p:txBody>
      </p:sp>
      <p:sp>
        <p:nvSpPr>
          <p:cNvPr id="20" name="TextBox 19">
            <a:extLst>
              <a:ext uri="{FF2B5EF4-FFF2-40B4-BE49-F238E27FC236}">
                <a16:creationId xmlns:a16="http://schemas.microsoft.com/office/drawing/2014/main" id="{D9E2EB95-F112-4065-889D-78B08586649B}"/>
              </a:ext>
            </a:extLst>
          </p:cNvPr>
          <p:cNvSpPr txBox="1"/>
          <p:nvPr/>
        </p:nvSpPr>
        <p:spPr>
          <a:xfrm>
            <a:off x="4846320" y="2186376"/>
            <a:ext cx="4297680" cy="1200329"/>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uLnTx/>
                <a:uFillTx/>
                <a:latin typeface="Calibri" panose="020F0502020204030204" pitchFamily="34" charset="0"/>
              </a:rPr>
              <a:t>Less Powerful than Internal Afflictions (So refuge has been sought once)</a:t>
            </a:r>
            <a:endParaRPr lang="en-US" sz="1600" b="1" dirty="0">
              <a:solidFill>
                <a:prstClr val="black"/>
              </a:solidFill>
              <a:latin typeface="Calibri" panose="020F0502020204030204" pitchFamily="34" charset="0"/>
            </a:endParaRPr>
          </a:p>
        </p:txBody>
      </p:sp>
      <p:sp>
        <p:nvSpPr>
          <p:cNvPr id="22" name="TextBox 21">
            <a:extLst>
              <a:ext uri="{FF2B5EF4-FFF2-40B4-BE49-F238E27FC236}">
                <a16:creationId xmlns:a16="http://schemas.microsoft.com/office/drawing/2014/main" id="{E05DC5D7-8E05-4D1D-9B72-3D2B8E823D19}"/>
              </a:ext>
            </a:extLst>
          </p:cNvPr>
          <p:cNvSpPr txBox="1"/>
          <p:nvPr/>
        </p:nvSpPr>
        <p:spPr>
          <a:xfrm>
            <a:off x="-46953" y="650387"/>
            <a:ext cx="4297680" cy="830997"/>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uLnTx/>
                <a:uFillTx/>
                <a:latin typeface="Calibri" panose="020F0502020204030204" pitchFamily="34" charset="0"/>
              </a:rPr>
              <a:t>Deals with Afflictions that affect our Actions</a:t>
            </a:r>
            <a:endParaRPr lang="en-US" sz="1600" b="1" dirty="0">
              <a:solidFill>
                <a:schemeClr val="bg1"/>
              </a:solidFill>
              <a:latin typeface="Calibri" panose="020F0502020204030204" pitchFamily="34" charset="0"/>
            </a:endParaRPr>
          </a:p>
        </p:txBody>
      </p:sp>
      <p:sp>
        <p:nvSpPr>
          <p:cNvPr id="23" name="TextBox 22">
            <a:extLst>
              <a:ext uri="{FF2B5EF4-FFF2-40B4-BE49-F238E27FC236}">
                <a16:creationId xmlns:a16="http://schemas.microsoft.com/office/drawing/2014/main" id="{24BAF842-E3A2-43B5-85CC-C01AFFC2CBDF}"/>
              </a:ext>
            </a:extLst>
          </p:cNvPr>
          <p:cNvSpPr txBox="1"/>
          <p:nvPr/>
        </p:nvSpPr>
        <p:spPr>
          <a:xfrm>
            <a:off x="-46953" y="1459408"/>
            <a:ext cx="4297680" cy="1200329"/>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uLnTx/>
                <a:uFillTx/>
                <a:latin typeface="Calibri" panose="020F0502020204030204" pitchFamily="34" charset="0"/>
              </a:rPr>
              <a:t>Depending on the state of our heart, we can overcome these Afflictions</a:t>
            </a:r>
            <a:endParaRPr lang="en-US" sz="1600" b="1" dirty="0">
              <a:solidFill>
                <a:schemeClr val="bg1"/>
              </a:solidFill>
              <a:latin typeface="Calibri" panose="020F0502020204030204" pitchFamily="34" charset="0"/>
            </a:endParaRPr>
          </a:p>
        </p:txBody>
      </p:sp>
      <p:sp>
        <p:nvSpPr>
          <p:cNvPr id="24" name="TextBox 23">
            <a:extLst>
              <a:ext uri="{FF2B5EF4-FFF2-40B4-BE49-F238E27FC236}">
                <a16:creationId xmlns:a16="http://schemas.microsoft.com/office/drawing/2014/main" id="{E6BF00A4-8CF3-4B33-893C-51F83F852778}"/>
              </a:ext>
            </a:extLst>
          </p:cNvPr>
          <p:cNvSpPr txBox="1"/>
          <p:nvPr/>
        </p:nvSpPr>
        <p:spPr>
          <a:xfrm>
            <a:off x="-46953" y="2637761"/>
            <a:ext cx="4297680" cy="1200329"/>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err="1">
                <a:ln>
                  <a:noFill/>
                </a:ln>
                <a:solidFill>
                  <a:schemeClr val="bg1"/>
                </a:solidFill>
                <a:uLnTx/>
                <a:uFillTx/>
                <a:latin typeface="Calibri" panose="020F0502020204030204" pitchFamily="34" charset="0"/>
              </a:rPr>
              <a:t>Waswasa</a:t>
            </a:r>
            <a:r>
              <a:rPr kumimoji="0" lang="en-US" sz="2400" b="1" i="0" u="none" strike="noStrike" kern="1200" cap="none" spc="0" normalizeH="0" baseline="0" noProof="0" dirty="0">
                <a:ln>
                  <a:noFill/>
                </a:ln>
                <a:solidFill>
                  <a:schemeClr val="bg1"/>
                </a:solidFill>
                <a:uLnTx/>
                <a:uFillTx/>
                <a:latin typeface="Calibri" panose="020F0502020204030204" pitchFamily="34" charset="0"/>
              </a:rPr>
              <a:t> from </a:t>
            </a:r>
            <a:r>
              <a:rPr kumimoji="0" lang="en-US" sz="2400" b="1" i="0" u="none" strike="noStrike" kern="1200" cap="none" spc="0" normalizeH="0" baseline="0" noProof="0" dirty="0" err="1">
                <a:ln>
                  <a:noFill/>
                </a:ln>
                <a:solidFill>
                  <a:schemeClr val="bg1"/>
                </a:solidFill>
                <a:uLnTx/>
                <a:uFillTx/>
                <a:latin typeface="Calibri" panose="020F0502020204030204" pitchFamily="34" charset="0"/>
              </a:rPr>
              <a:t>Shaytan</a:t>
            </a:r>
            <a:r>
              <a:rPr kumimoji="0" lang="en-US" sz="2400" b="1" i="0" u="none" strike="noStrike" kern="1200" cap="none" spc="0" normalizeH="0" baseline="0" noProof="0" dirty="0">
                <a:ln>
                  <a:noFill/>
                </a:ln>
                <a:solidFill>
                  <a:schemeClr val="bg1"/>
                </a:solidFill>
                <a:uLnTx/>
                <a:uFillTx/>
                <a:latin typeface="Calibri" panose="020F0502020204030204" pitchFamily="34" charset="0"/>
              </a:rPr>
              <a:t> can affect our </a:t>
            </a:r>
            <a:r>
              <a:rPr kumimoji="0" lang="en-US" sz="2400" b="1" i="0" u="none" strike="noStrike" kern="1200" cap="none" spc="0" normalizeH="0" baseline="0" noProof="0" dirty="0" err="1">
                <a:ln>
                  <a:noFill/>
                </a:ln>
                <a:solidFill>
                  <a:schemeClr val="bg1"/>
                </a:solidFill>
                <a:uLnTx/>
                <a:uFillTx/>
                <a:latin typeface="Calibri" panose="020F0502020204030204" pitchFamily="34" charset="0"/>
              </a:rPr>
              <a:t>Emaan</a:t>
            </a:r>
            <a:r>
              <a:rPr kumimoji="0" lang="en-US" sz="2400" b="1" i="0" u="none" strike="noStrike" kern="1200" cap="none" spc="0" normalizeH="0" baseline="0" noProof="0" dirty="0">
                <a:ln>
                  <a:noFill/>
                </a:ln>
                <a:solidFill>
                  <a:schemeClr val="bg1"/>
                </a:solidFill>
                <a:uLnTx/>
                <a:uFillTx/>
                <a:latin typeface="Calibri" panose="020F0502020204030204" pitchFamily="34" charset="0"/>
              </a:rPr>
              <a:t> (So refuge has been sought thrice)</a:t>
            </a:r>
            <a:endParaRPr lang="en-US" sz="1600" b="1" dirty="0">
              <a:solidFill>
                <a:schemeClr val="bg1"/>
              </a:solidFill>
              <a:latin typeface="Calibri" panose="020F0502020204030204" pitchFamily="34" charset="0"/>
            </a:endParaRPr>
          </a:p>
        </p:txBody>
      </p:sp>
      <p:sp>
        <p:nvSpPr>
          <p:cNvPr id="25" name="Rectangle 24">
            <a:extLst>
              <a:ext uri="{FF2B5EF4-FFF2-40B4-BE49-F238E27FC236}">
                <a16:creationId xmlns:a16="http://schemas.microsoft.com/office/drawing/2014/main" id="{44418DCA-E4CA-4B4E-AFE5-45F799D235DE}"/>
              </a:ext>
            </a:extLst>
          </p:cNvPr>
          <p:cNvSpPr/>
          <p:nvPr/>
        </p:nvSpPr>
        <p:spPr>
          <a:xfrm>
            <a:off x="146570" y="4019550"/>
            <a:ext cx="3997519" cy="267583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Seeking refuge </a:t>
            </a:r>
          </a:p>
          <a:p>
            <a:pPr algn="ctr"/>
            <a:r>
              <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at all stages </a:t>
            </a:r>
          </a:p>
          <a:p>
            <a:pPr algn="ctr"/>
            <a:endParaRPr lang="en-US" sz="2800" dirty="0">
              <a:solidFill>
                <a:schemeClr val="tx1"/>
              </a:solidFill>
              <a:latin typeface="Calibri" panose="020F0502020204030204" pitchFamily="34" charset="0"/>
            </a:endParaRPr>
          </a:p>
          <a:p>
            <a:pPr algn="ct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n-ea"/>
                <a:cs typeface="+mn-cs"/>
              </a:rPr>
              <a:t>(Explained in the next slide)</a:t>
            </a:r>
            <a:endParaRPr lang="en-US" sz="2400" b="1" dirty="0">
              <a:solidFill>
                <a:srgbClr val="002060"/>
              </a:solidFill>
            </a:endParaRPr>
          </a:p>
        </p:txBody>
      </p:sp>
    </p:spTree>
    <p:extLst>
      <p:ext uri="{BB962C8B-B14F-4D97-AF65-F5344CB8AC3E}">
        <p14:creationId xmlns:p14="http://schemas.microsoft.com/office/powerpoint/2010/main" val="2814011484"/>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Repetition of Naas (3 times)</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7498080" y="-30255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F44F5785-605D-4BFA-9B95-E3E4E4B82681}"/>
              </a:ext>
            </a:extLst>
          </p:cNvPr>
          <p:cNvSpPr/>
          <p:nvPr/>
        </p:nvSpPr>
        <p:spPr>
          <a:xfrm>
            <a:off x="171450" y="1231503"/>
            <a:ext cx="8763000" cy="1811999"/>
          </a:xfrm>
          <a:prstGeom prst="rect">
            <a:avLst/>
          </a:prstGeom>
          <a:solidFill>
            <a:schemeClr val="bg1">
              <a:lumMod val="85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800" dirty="0">
                <a:solidFill>
                  <a:srgbClr val="FF0000"/>
                </a:solidFill>
              </a:rPr>
              <a:t>What if people are facing problem?</a:t>
            </a:r>
          </a:p>
          <a:p>
            <a:r>
              <a:rPr lang="en-US" sz="2800" b="1" dirty="0">
                <a:solidFill>
                  <a:srgbClr val="002060"/>
                </a:solidFill>
              </a:rPr>
              <a:t>We go to STEP ONE</a:t>
            </a:r>
            <a:br>
              <a:rPr lang="en-US" sz="2800" b="1" dirty="0">
                <a:solidFill>
                  <a:srgbClr val="002060"/>
                </a:solidFill>
              </a:rPr>
            </a:br>
            <a:r>
              <a:rPr lang="en-US" sz="3600" b="1" dirty="0">
                <a:solidFill>
                  <a:srgbClr val="00B050"/>
                </a:solidFill>
              </a:rPr>
              <a:t>(RABB)</a:t>
            </a:r>
            <a:endParaRPr lang="en-US" sz="2800" b="1" dirty="0">
              <a:solidFill>
                <a:srgbClr val="00B050"/>
              </a:solidFill>
            </a:endParaRPr>
          </a:p>
        </p:txBody>
      </p:sp>
      <p:sp>
        <p:nvSpPr>
          <p:cNvPr id="10" name="TextBox 9">
            <a:extLst>
              <a:ext uri="{FF2B5EF4-FFF2-40B4-BE49-F238E27FC236}">
                <a16:creationId xmlns:a16="http://schemas.microsoft.com/office/drawing/2014/main" id="{C90494CB-6AB9-429E-89A8-AEB0E5A7F67A}"/>
              </a:ext>
            </a:extLst>
          </p:cNvPr>
          <p:cNvSpPr txBox="1"/>
          <p:nvPr/>
        </p:nvSpPr>
        <p:spPr>
          <a:xfrm>
            <a:off x="1428750" y="707691"/>
            <a:ext cx="6758004" cy="523220"/>
          </a:xfrm>
          <a:prstGeom prst="rect">
            <a:avLst/>
          </a:prstGeom>
          <a:noFill/>
        </p:spPr>
        <p:txBody>
          <a:bodyPr wrap="none" rtlCol="0">
            <a:spAutoFit/>
          </a:bodyPr>
          <a:lstStyle/>
          <a:p>
            <a:r>
              <a:rPr lang="en-US" sz="2800" dirty="0">
                <a:solidFill>
                  <a:srgbClr val="002060"/>
                </a:solidFill>
              </a:rPr>
              <a:t>NOTE the beautiful psychological progression</a:t>
            </a:r>
          </a:p>
        </p:txBody>
      </p:sp>
      <p:sp>
        <p:nvSpPr>
          <p:cNvPr id="12" name="TextBox 11">
            <a:extLst>
              <a:ext uri="{FF2B5EF4-FFF2-40B4-BE49-F238E27FC236}">
                <a16:creationId xmlns:a16="http://schemas.microsoft.com/office/drawing/2014/main" id="{AF6F5475-3041-4B96-8189-701CDF0349A4}"/>
              </a:ext>
            </a:extLst>
          </p:cNvPr>
          <p:cNvSpPr txBox="1"/>
          <p:nvPr/>
        </p:nvSpPr>
        <p:spPr>
          <a:xfrm>
            <a:off x="4953000" y="1600925"/>
            <a:ext cx="4572000" cy="1465529"/>
          </a:xfrm>
          <a:prstGeom prst="rect">
            <a:avLst/>
          </a:prstGeom>
          <a:noFill/>
        </p:spPr>
        <p:txBody>
          <a:bodyPr wrap="square">
            <a:spAutoFit/>
          </a:bodyPr>
          <a:lstStyle/>
          <a:p>
            <a:pPr marL="514350" marR="0" indent="-514350">
              <a:lnSpc>
                <a:spcPct val="107000"/>
              </a:lnSpc>
              <a:spcBef>
                <a:spcPts val="0"/>
              </a:spcBef>
              <a:spcAft>
                <a:spcPts val="800"/>
              </a:spcAft>
              <a:buFont typeface="+mj-lt"/>
              <a:buAutoNum type="arabicPeriod"/>
            </a:pPr>
            <a:r>
              <a:rPr lang="en-US" sz="2400" b="1" dirty="0"/>
              <a:t>Child goes to caretaker</a:t>
            </a:r>
          </a:p>
          <a:p>
            <a:pPr marL="514350" marR="0" indent="-514350">
              <a:lnSpc>
                <a:spcPct val="107000"/>
              </a:lnSpc>
              <a:spcBef>
                <a:spcPts val="0"/>
              </a:spcBef>
              <a:spcAft>
                <a:spcPts val="800"/>
              </a:spcAft>
              <a:buFont typeface="+mj-lt"/>
              <a:buAutoNum type="arabicPeriod"/>
            </a:pPr>
            <a:r>
              <a:rPr lang="en-US" sz="2400" b="1" dirty="0"/>
              <a:t>Slave goes to master</a:t>
            </a:r>
          </a:p>
          <a:p>
            <a:pPr marL="514350" marR="0" indent="-514350">
              <a:lnSpc>
                <a:spcPct val="107000"/>
              </a:lnSpc>
              <a:spcBef>
                <a:spcPts val="0"/>
              </a:spcBef>
              <a:spcAft>
                <a:spcPts val="800"/>
              </a:spcAft>
              <a:buFont typeface="+mj-lt"/>
              <a:buAutoNum type="arabicPeriod"/>
            </a:pPr>
            <a:r>
              <a:rPr lang="en-US" sz="2400" b="1" dirty="0"/>
              <a:t>Employee goes to his boss</a:t>
            </a:r>
          </a:p>
        </p:txBody>
      </p:sp>
      <p:sp>
        <p:nvSpPr>
          <p:cNvPr id="13" name="Rectangle 12">
            <a:extLst>
              <a:ext uri="{FF2B5EF4-FFF2-40B4-BE49-F238E27FC236}">
                <a16:creationId xmlns:a16="http://schemas.microsoft.com/office/drawing/2014/main" id="{8D8E5669-8279-49AD-B63F-F6A2EFDB064F}"/>
              </a:ext>
            </a:extLst>
          </p:cNvPr>
          <p:cNvSpPr/>
          <p:nvPr/>
        </p:nvSpPr>
        <p:spPr>
          <a:xfrm>
            <a:off x="171450" y="3129756"/>
            <a:ext cx="8763000" cy="1811999"/>
          </a:xfrm>
          <a:prstGeom prst="rect">
            <a:avLst/>
          </a:prstGeom>
          <a:solidFill>
            <a:schemeClr val="bg1">
              <a:lumMod val="85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800" dirty="0">
                <a:solidFill>
                  <a:srgbClr val="FF0000"/>
                </a:solidFill>
              </a:rPr>
              <a:t>And if the problem is not solved.  The next step is:</a:t>
            </a:r>
          </a:p>
          <a:p>
            <a:r>
              <a:rPr lang="en-US" sz="2800" b="1" dirty="0">
                <a:solidFill>
                  <a:srgbClr val="002060"/>
                </a:solidFill>
              </a:rPr>
              <a:t>We go to STEP TWO</a:t>
            </a:r>
          </a:p>
          <a:p>
            <a:r>
              <a:rPr lang="en-US" sz="3600" b="1" dirty="0">
                <a:solidFill>
                  <a:srgbClr val="00B050"/>
                </a:solidFill>
              </a:rPr>
              <a:t>(MALIK/KING)</a:t>
            </a:r>
            <a:endParaRPr lang="en-US" sz="3600" b="1" dirty="0">
              <a:solidFill>
                <a:srgbClr val="002060"/>
              </a:solidFill>
            </a:endParaRPr>
          </a:p>
        </p:txBody>
      </p:sp>
      <p:sp>
        <p:nvSpPr>
          <p:cNvPr id="14" name="TextBox 13">
            <a:extLst>
              <a:ext uri="{FF2B5EF4-FFF2-40B4-BE49-F238E27FC236}">
                <a16:creationId xmlns:a16="http://schemas.microsoft.com/office/drawing/2014/main" id="{5BE33D0B-651E-48CB-80BA-C5C17E74333D}"/>
              </a:ext>
            </a:extLst>
          </p:cNvPr>
          <p:cNvSpPr txBox="1"/>
          <p:nvPr/>
        </p:nvSpPr>
        <p:spPr>
          <a:xfrm>
            <a:off x="4953000" y="3974832"/>
            <a:ext cx="4191000" cy="470000"/>
          </a:xfrm>
          <a:prstGeom prst="rect">
            <a:avLst/>
          </a:prstGeom>
          <a:noFill/>
        </p:spPr>
        <p:txBody>
          <a:bodyPr wrap="square">
            <a:spAutoFit/>
          </a:bodyPr>
          <a:lstStyle/>
          <a:p>
            <a:pPr marL="514350" marR="0" indent="-514350">
              <a:lnSpc>
                <a:spcPct val="107000"/>
              </a:lnSpc>
              <a:spcBef>
                <a:spcPts val="0"/>
              </a:spcBef>
              <a:spcAft>
                <a:spcPts val="800"/>
              </a:spcAft>
              <a:buFont typeface="+mj-lt"/>
              <a:buAutoNum type="arabicPeriod"/>
            </a:pPr>
            <a:r>
              <a:rPr lang="en-US" sz="2400" b="1" dirty="0"/>
              <a:t>King/Ruler/Government</a:t>
            </a:r>
          </a:p>
        </p:txBody>
      </p:sp>
      <p:sp>
        <p:nvSpPr>
          <p:cNvPr id="15" name="Rectangle 14">
            <a:extLst>
              <a:ext uri="{FF2B5EF4-FFF2-40B4-BE49-F238E27FC236}">
                <a16:creationId xmlns:a16="http://schemas.microsoft.com/office/drawing/2014/main" id="{EBFBC1BC-8573-44A1-BF8E-F795F6092C3F}"/>
              </a:ext>
            </a:extLst>
          </p:cNvPr>
          <p:cNvSpPr/>
          <p:nvPr/>
        </p:nvSpPr>
        <p:spPr>
          <a:xfrm>
            <a:off x="171450" y="5034756"/>
            <a:ext cx="8763000" cy="1811999"/>
          </a:xfrm>
          <a:prstGeom prst="rect">
            <a:avLst/>
          </a:prstGeom>
          <a:solidFill>
            <a:schemeClr val="bg1">
              <a:lumMod val="85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800" dirty="0">
                <a:solidFill>
                  <a:srgbClr val="FF0000"/>
                </a:solidFill>
              </a:rPr>
              <a:t>Problem still not solved.  So, what is next?</a:t>
            </a:r>
          </a:p>
          <a:p>
            <a:r>
              <a:rPr lang="en-US" sz="2800" b="1" dirty="0">
                <a:solidFill>
                  <a:srgbClr val="002060"/>
                </a:solidFill>
              </a:rPr>
              <a:t>We go to STEP THREE</a:t>
            </a:r>
          </a:p>
          <a:p>
            <a:r>
              <a:rPr lang="en-US" sz="3600" b="1" dirty="0">
                <a:solidFill>
                  <a:srgbClr val="00B050"/>
                </a:solidFill>
              </a:rPr>
              <a:t>(ILAHA/LORD)</a:t>
            </a:r>
            <a:endParaRPr lang="en-US" sz="3600" b="1" dirty="0">
              <a:solidFill>
                <a:srgbClr val="002060"/>
              </a:solidFill>
            </a:endParaRPr>
          </a:p>
        </p:txBody>
      </p:sp>
      <p:sp>
        <p:nvSpPr>
          <p:cNvPr id="16" name="TextBox 15">
            <a:extLst>
              <a:ext uri="{FF2B5EF4-FFF2-40B4-BE49-F238E27FC236}">
                <a16:creationId xmlns:a16="http://schemas.microsoft.com/office/drawing/2014/main" id="{C9ADAD03-1E20-4618-B64E-F539237ADD6D}"/>
              </a:ext>
            </a:extLst>
          </p:cNvPr>
          <p:cNvSpPr txBox="1"/>
          <p:nvPr/>
        </p:nvSpPr>
        <p:spPr>
          <a:xfrm>
            <a:off x="4953000" y="5520136"/>
            <a:ext cx="4191000" cy="1260345"/>
          </a:xfrm>
          <a:prstGeom prst="rect">
            <a:avLst/>
          </a:prstGeom>
          <a:noFill/>
        </p:spPr>
        <p:txBody>
          <a:bodyPr wrap="square">
            <a:spAutoFit/>
          </a:bodyPr>
          <a:lstStyle/>
          <a:p>
            <a:pPr marL="514350" marR="0" indent="-514350">
              <a:lnSpc>
                <a:spcPct val="107000"/>
              </a:lnSpc>
              <a:spcBef>
                <a:spcPts val="0"/>
              </a:spcBef>
              <a:spcAft>
                <a:spcPts val="800"/>
              </a:spcAft>
              <a:buFont typeface="+mj-lt"/>
              <a:buAutoNum type="arabicPeriod"/>
            </a:pPr>
            <a:r>
              <a:rPr lang="en-US" sz="2400" b="1" dirty="0"/>
              <a:t>None of the creation can help you, so now you pray to God</a:t>
            </a:r>
          </a:p>
        </p:txBody>
      </p:sp>
    </p:spTree>
    <p:extLst>
      <p:ext uri="{BB962C8B-B14F-4D97-AF65-F5344CB8AC3E}">
        <p14:creationId xmlns:p14="http://schemas.microsoft.com/office/powerpoint/2010/main" val="1503094479"/>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gradFill flip="none" rotWithShape="1">
            <a:gsLst>
              <a:gs pos="83000">
                <a:srgbClr val="002060"/>
              </a:gs>
              <a:gs pos="0">
                <a:srgbClr val="00B050"/>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Why does Allah want us to ASK?</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0" y="-331127"/>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Surah Al-Falaq Introduction — Muflihun">
            <a:extLst>
              <a:ext uri="{FF2B5EF4-FFF2-40B4-BE49-F238E27FC236}">
                <a16:creationId xmlns:a16="http://schemas.microsoft.com/office/drawing/2014/main" id="{A30CD062-C82D-4DD6-9E39-00508F0CF670}"/>
              </a:ext>
            </a:extLst>
          </p:cNvPr>
          <p:cNvPicPr>
            <a:picLocks noChangeAspect="1" noChangeArrowheads="1"/>
          </p:cNvPicPr>
          <p:nvPr/>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7715250" y="-31280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AEDF66E0-EF2F-4412-BECD-4AF3916B1828}"/>
              </a:ext>
            </a:extLst>
          </p:cNvPr>
          <p:cNvSpPr txBox="1"/>
          <p:nvPr/>
        </p:nvSpPr>
        <p:spPr>
          <a:xfrm>
            <a:off x="194016" y="666750"/>
            <a:ext cx="8755967" cy="3847207"/>
          </a:xfrm>
          <a:prstGeom prst="rect">
            <a:avLst/>
          </a:prstGeom>
          <a:noFill/>
        </p:spPr>
        <p:txBody>
          <a:bodyPr wrap="square">
            <a:spAutoFit/>
          </a:bodyPr>
          <a:lstStyle/>
          <a:p>
            <a:pPr algn="l"/>
            <a:r>
              <a:rPr lang="en-US" sz="3200" b="0" i="0" u="none" strike="noStrike" baseline="0" dirty="0">
                <a:latin typeface="Calibri" panose="020F0502020204030204" pitchFamily="34" charset="0"/>
              </a:rPr>
              <a:t>Allah wants humans to announce their weakness with their tongues. Allah wants the human to say they are weak, helpless, and powerless, and that </a:t>
            </a:r>
            <a:r>
              <a:rPr lang="en-US" sz="3200" dirty="0">
                <a:latin typeface="Calibri" panose="020F0502020204030204" pitchFamily="34" charset="0"/>
              </a:rPr>
              <a:t>they</a:t>
            </a:r>
            <a:r>
              <a:rPr lang="en-US" sz="3200" b="0" i="0" u="none" strike="noStrike" baseline="0" dirty="0">
                <a:latin typeface="Calibri" panose="020F0502020204030204" pitchFamily="34" charset="0"/>
              </a:rPr>
              <a:t> needs help from Allah who is greater than him.</a:t>
            </a:r>
          </a:p>
          <a:p>
            <a:pPr algn="l"/>
            <a:r>
              <a:rPr lang="en-US" sz="3200" b="1" dirty="0">
                <a:effectLst>
                  <a:outerShdw blurRad="38100" dist="38100" dir="2700000" algn="tl">
                    <a:srgbClr val="000000">
                      <a:alpha val="43137"/>
                    </a:srgbClr>
                  </a:outerShdw>
                </a:effectLst>
                <a:latin typeface="Calibri" panose="020F0502020204030204" pitchFamily="34" charset="0"/>
              </a:rPr>
              <a:t>This cry instills: </a:t>
            </a:r>
          </a:p>
          <a:p>
            <a:pPr marL="457200" indent="-457200" algn="l">
              <a:buFont typeface="Arial" panose="020B0604020202020204" pitchFamily="34" charset="0"/>
              <a:buChar char="•"/>
            </a:pPr>
            <a:r>
              <a:rPr lang="en-US" sz="2800" b="1" dirty="0">
                <a:solidFill>
                  <a:srgbClr val="FF0000"/>
                </a:solidFill>
                <a:latin typeface="Calibri" panose="020F0502020204030204" pitchFamily="34" charset="0"/>
              </a:rPr>
              <a:t>HUMILITY </a:t>
            </a:r>
            <a:r>
              <a:rPr lang="en-US" sz="2800" dirty="0">
                <a:solidFill>
                  <a:srgbClr val="FF0000"/>
                </a:solidFill>
                <a:latin typeface="Calibri" panose="020F0502020204030204" pitchFamily="34" charset="0"/>
              </a:rPr>
              <a:t>in us</a:t>
            </a:r>
          </a:p>
          <a:p>
            <a:pPr marL="457200" indent="-457200" algn="l">
              <a:buFont typeface="Arial" panose="020B0604020202020204" pitchFamily="34" charset="0"/>
              <a:buChar char="•"/>
            </a:pPr>
            <a:r>
              <a:rPr lang="en-US" sz="2800" dirty="0">
                <a:solidFill>
                  <a:srgbClr val="FF0000"/>
                </a:solidFill>
                <a:latin typeface="Calibri" panose="020F0502020204030204" pitchFamily="34" charset="0"/>
              </a:rPr>
              <a:t>Removes</a:t>
            </a:r>
            <a:r>
              <a:rPr lang="en-US" sz="2800" b="1" dirty="0">
                <a:solidFill>
                  <a:srgbClr val="FF0000"/>
                </a:solidFill>
                <a:latin typeface="Calibri" panose="020F0502020204030204" pitchFamily="34" charset="0"/>
              </a:rPr>
              <a:t> EGO </a:t>
            </a:r>
            <a:r>
              <a:rPr lang="en-US" sz="2800" dirty="0">
                <a:solidFill>
                  <a:srgbClr val="FF0000"/>
                </a:solidFill>
                <a:latin typeface="Calibri" panose="020F0502020204030204" pitchFamily="34" charset="0"/>
              </a:rPr>
              <a:t>and</a:t>
            </a:r>
            <a:r>
              <a:rPr lang="en-US" sz="2800" b="1" dirty="0">
                <a:solidFill>
                  <a:srgbClr val="FF0000"/>
                </a:solidFill>
                <a:latin typeface="Calibri" panose="020F0502020204030204" pitchFamily="34" charset="0"/>
              </a:rPr>
              <a:t> SELF PRIDE</a:t>
            </a:r>
          </a:p>
          <a:p>
            <a:pPr marL="457200" indent="-457200" algn="l">
              <a:buFont typeface="Arial" panose="020B0604020202020204" pitchFamily="34" charset="0"/>
              <a:buChar char="•"/>
            </a:pPr>
            <a:r>
              <a:rPr lang="en-US" sz="2800" dirty="0">
                <a:solidFill>
                  <a:srgbClr val="FF0000"/>
                </a:solidFill>
                <a:latin typeface="Calibri" panose="020F0502020204030204" pitchFamily="34" charset="0"/>
              </a:rPr>
              <a:t>Gets rid of the </a:t>
            </a:r>
            <a:r>
              <a:rPr lang="en-US" sz="2800" b="1" dirty="0">
                <a:solidFill>
                  <a:srgbClr val="FF0000"/>
                </a:solidFill>
                <a:latin typeface="Calibri" panose="020F0502020204030204" pitchFamily="34" charset="0"/>
              </a:rPr>
              <a:t>FALSE SENSE </a:t>
            </a:r>
            <a:r>
              <a:rPr lang="en-US" sz="2800" dirty="0">
                <a:solidFill>
                  <a:srgbClr val="FF0000"/>
                </a:solidFill>
                <a:latin typeface="Calibri" panose="020F0502020204030204" pitchFamily="34" charset="0"/>
              </a:rPr>
              <a:t>“I don’t need protection”.</a:t>
            </a:r>
            <a:endParaRPr lang="en-US" sz="2800" dirty="0">
              <a:solidFill>
                <a:srgbClr val="FF0000"/>
              </a:solidFill>
            </a:endParaRPr>
          </a:p>
        </p:txBody>
      </p:sp>
      <p:sp>
        <p:nvSpPr>
          <p:cNvPr id="19" name="TextBox 18">
            <a:extLst>
              <a:ext uri="{FF2B5EF4-FFF2-40B4-BE49-F238E27FC236}">
                <a16:creationId xmlns:a16="http://schemas.microsoft.com/office/drawing/2014/main" id="{73DA3DA1-6963-4156-A7E8-F99B55CA5601}"/>
              </a:ext>
            </a:extLst>
          </p:cNvPr>
          <p:cNvSpPr txBox="1"/>
          <p:nvPr/>
        </p:nvSpPr>
        <p:spPr>
          <a:xfrm>
            <a:off x="194016" y="5578518"/>
            <a:ext cx="8755967" cy="1225464"/>
          </a:xfrm>
          <a:prstGeom prst="rect">
            <a:avLst/>
          </a:prstGeom>
          <a:solidFill>
            <a:schemeClr val="tx1"/>
          </a:solidFill>
        </p:spPr>
        <p:txBody>
          <a:bodyPr wrap="square">
            <a:spAutoFit/>
          </a:bodyPr>
          <a:lstStyle/>
          <a:p>
            <a:pPr marR="0" algn="ctr">
              <a:lnSpc>
                <a:spcPct val="107000"/>
              </a:lnSpc>
              <a:spcBef>
                <a:spcPts val="0"/>
              </a:spcBef>
              <a:spcAft>
                <a:spcPts val="800"/>
              </a:spcAft>
            </a:pPr>
            <a:r>
              <a:rPr lang="en-US" sz="3200" dirty="0">
                <a:solidFill>
                  <a:schemeClr val="bg1"/>
                </a:solidFill>
              </a:rPr>
              <a:t>The human rebels, he sees himself </a:t>
            </a:r>
          </a:p>
          <a:p>
            <a:pPr marR="0" algn="ctr">
              <a:lnSpc>
                <a:spcPct val="107000"/>
              </a:lnSpc>
              <a:spcBef>
                <a:spcPts val="0"/>
              </a:spcBef>
              <a:spcAft>
                <a:spcPts val="800"/>
              </a:spcAft>
            </a:pPr>
            <a:r>
              <a:rPr lang="en-US" sz="3200" dirty="0">
                <a:solidFill>
                  <a:schemeClr val="bg1"/>
                </a:solidFill>
              </a:rPr>
              <a:t>as self sufficient ('</a:t>
            </a:r>
            <a:r>
              <a:rPr lang="en-US" sz="3200" dirty="0" err="1">
                <a:solidFill>
                  <a:schemeClr val="bg1"/>
                </a:solidFill>
              </a:rPr>
              <a:t>Alaq</a:t>
            </a:r>
            <a:r>
              <a:rPr lang="en-US" sz="3200" dirty="0">
                <a:solidFill>
                  <a:schemeClr val="bg1"/>
                </a:solidFill>
              </a:rPr>
              <a:t> 96: 6-7)</a:t>
            </a:r>
          </a:p>
        </p:txBody>
      </p:sp>
      <p:sp>
        <p:nvSpPr>
          <p:cNvPr id="7" name="TextBox 6">
            <a:extLst>
              <a:ext uri="{FF2B5EF4-FFF2-40B4-BE49-F238E27FC236}">
                <a16:creationId xmlns:a16="http://schemas.microsoft.com/office/drawing/2014/main" id="{24DF91FE-3BAE-4BD8-8F2D-18AC58E110EE}"/>
              </a:ext>
            </a:extLst>
          </p:cNvPr>
          <p:cNvSpPr txBox="1"/>
          <p:nvPr/>
        </p:nvSpPr>
        <p:spPr>
          <a:xfrm>
            <a:off x="2965603" y="4894087"/>
            <a:ext cx="3018775" cy="646331"/>
          </a:xfrm>
          <a:prstGeom prst="rect">
            <a:avLst/>
          </a:prstGeom>
          <a:noFill/>
        </p:spPr>
        <p:txBody>
          <a:bodyPr wrap="none" rtlCol="0">
            <a:spAutoFit/>
          </a:bodyPr>
          <a:lstStyle/>
          <a:p>
            <a:r>
              <a:rPr lang="en-US" sz="3600" spc="600" dirty="0">
                <a:solidFill>
                  <a:srgbClr val="002060"/>
                </a:solidFill>
              </a:rPr>
              <a:t>REMEMBER</a:t>
            </a:r>
          </a:p>
        </p:txBody>
      </p:sp>
    </p:spTree>
    <p:extLst>
      <p:ext uri="{BB962C8B-B14F-4D97-AF65-F5344CB8AC3E}">
        <p14:creationId xmlns:p14="http://schemas.microsoft.com/office/powerpoint/2010/main" val="2771800846"/>
      </p:ext>
    </p:extLst>
  </p:cSld>
  <p:clrMapOvr>
    <a:masterClrMapping/>
  </p:clrMapOvr>
  <p:transition>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29768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846320" y="0"/>
            <a:ext cx="429768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2">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336348" y="-296604"/>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132588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2D15370-7C5E-466B-89FC-3B68AA04F583}"/>
              </a:ext>
            </a:extLst>
          </p:cNvPr>
          <p:cNvSpPr txBox="1"/>
          <p:nvPr/>
        </p:nvSpPr>
        <p:spPr>
          <a:xfrm>
            <a:off x="4250727" y="34000"/>
            <a:ext cx="1061188" cy="6790000"/>
          </a:xfrm>
          <a:prstGeom prst="rect">
            <a:avLst/>
          </a:prstGeom>
          <a:noFill/>
        </p:spPr>
        <p:txBody>
          <a:bodyPr vert="wordArtVert" wrap="none" rtlCol="0">
            <a:spAutoFit/>
          </a:bodyPr>
          <a:lstStyle/>
          <a:p>
            <a:pPr algn="ctr">
              <a:lnSpc>
                <a:spcPct val="200000"/>
              </a:lnSpc>
            </a:pPr>
            <a:r>
              <a:rPr lang="en-US" sz="2400" b="1" spc="600" dirty="0">
                <a:solidFill>
                  <a:srgbClr val="FF0000"/>
                </a:solidFill>
              </a:rPr>
              <a:t>THE MAIN EVIL</a:t>
            </a:r>
          </a:p>
        </p:txBody>
      </p:sp>
      <p:sp>
        <p:nvSpPr>
          <p:cNvPr id="16" name="TextBox 15">
            <a:extLst>
              <a:ext uri="{FF2B5EF4-FFF2-40B4-BE49-F238E27FC236}">
                <a16:creationId xmlns:a16="http://schemas.microsoft.com/office/drawing/2014/main" id="{49361C62-2148-447E-BAC8-D1A729B48016}"/>
              </a:ext>
            </a:extLst>
          </p:cNvPr>
          <p:cNvSpPr txBox="1"/>
          <p:nvPr/>
        </p:nvSpPr>
        <p:spPr>
          <a:xfrm>
            <a:off x="4709160" y="815337"/>
            <a:ext cx="4572000" cy="1384995"/>
          </a:xfrm>
          <a:prstGeom prst="rect">
            <a:avLst/>
          </a:prstGeom>
          <a:noFill/>
        </p:spPr>
        <p:txBody>
          <a:bodyPr wrap="square">
            <a:spAutoFit/>
          </a:bodyPr>
          <a:lstStyle/>
          <a:p>
            <a:pPr algn="ctr"/>
            <a:r>
              <a:rPr lang="en-US" sz="2800" dirty="0">
                <a:solidFill>
                  <a:schemeClr val="bg1"/>
                </a:solidFill>
              </a:rPr>
              <a:t>In Surah al-</a:t>
            </a:r>
            <a:r>
              <a:rPr lang="en-US" sz="2800" dirty="0" err="1">
                <a:solidFill>
                  <a:schemeClr val="bg1"/>
                </a:solidFill>
              </a:rPr>
              <a:t>Falaq</a:t>
            </a:r>
            <a:r>
              <a:rPr lang="en-US" sz="2800" dirty="0">
                <a:solidFill>
                  <a:schemeClr val="bg1"/>
                </a:solidFill>
              </a:rPr>
              <a:t>, we recognize the outwardly </a:t>
            </a:r>
            <a:br>
              <a:rPr lang="en-US" sz="2800" dirty="0">
                <a:solidFill>
                  <a:schemeClr val="bg1"/>
                </a:solidFill>
              </a:rPr>
            </a:br>
            <a:r>
              <a:rPr lang="en-US" sz="2800" dirty="0">
                <a:solidFill>
                  <a:schemeClr val="bg1"/>
                </a:solidFill>
              </a:rPr>
              <a:t>problem of Jealousy.</a:t>
            </a:r>
          </a:p>
        </p:txBody>
      </p:sp>
      <p:sp>
        <p:nvSpPr>
          <p:cNvPr id="17" name="TextBox 16">
            <a:extLst>
              <a:ext uri="{FF2B5EF4-FFF2-40B4-BE49-F238E27FC236}">
                <a16:creationId xmlns:a16="http://schemas.microsoft.com/office/drawing/2014/main" id="{3E111692-6645-41BF-A168-138B34F0938F}"/>
              </a:ext>
            </a:extLst>
          </p:cNvPr>
          <p:cNvSpPr txBox="1"/>
          <p:nvPr/>
        </p:nvSpPr>
        <p:spPr>
          <a:xfrm>
            <a:off x="4415734" y="2496936"/>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r>
              <a:rPr lang="ar-SA" dirty="0"/>
              <a:t>وَمِنۡ شَرِّ حَاسِدٍ اِذَا حَسَدَ‏ </a:t>
            </a:r>
            <a:endParaRPr lang="en-US" dirty="0"/>
          </a:p>
        </p:txBody>
      </p:sp>
      <p:sp>
        <p:nvSpPr>
          <p:cNvPr id="18" name="TextBox 17">
            <a:extLst>
              <a:ext uri="{FF2B5EF4-FFF2-40B4-BE49-F238E27FC236}">
                <a16:creationId xmlns:a16="http://schemas.microsoft.com/office/drawing/2014/main" id="{B28637F9-DED8-477C-9FB3-5CB844690EC0}"/>
              </a:ext>
            </a:extLst>
          </p:cNvPr>
          <p:cNvSpPr txBox="1"/>
          <p:nvPr/>
        </p:nvSpPr>
        <p:spPr>
          <a:xfrm>
            <a:off x="4781321" y="3438185"/>
            <a:ext cx="4572000" cy="954107"/>
          </a:xfrm>
          <a:prstGeom prst="rect">
            <a:avLst/>
          </a:prstGeom>
          <a:noFill/>
        </p:spPr>
        <p:txBody>
          <a:bodyPr wrap="square">
            <a:spAutoFit/>
          </a:bodyPr>
          <a:lstStyle/>
          <a:p>
            <a:pPr algn="ctr"/>
            <a:r>
              <a:rPr lang="en-US" sz="2800" dirty="0">
                <a:solidFill>
                  <a:schemeClr val="bg1"/>
                </a:solidFill>
              </a:rPr>
              <a:t>Who is the most jealous against the believers?</a:t>
            </a:r>
          </a:p>
        </p:txBody>
      </p:sp>
      <p:sp>
        <p:nvSpPr>
          <p:cNvPr id="21" name="TextBox 20">
            <a:extLst>
              <a:ext uri="{FF2B5EF4-FFF2-40B4-BE49-F238E27FC236}">
                <a16:creationId xmlns:a16="http://schemas.microsoft.com/office/drawing/2014/main" id="{32321480-E56B-405F-8D28-943D698DF040}"/>
              </a:ext>
            </a:extLst>
          </p:cNvPr>
          <p:cNvSpPr txBox="1"/>
          <p:nvPr/>
        </p:nvSpPr>
        <p:spPr>
          <a:xfrm>
            <a:off x="5239753" y="4625655"/>
            <a:ext cx="3510814" cy="1200329"/>
          </a:xfrm>
          <a:prstGeom prst="rect">
            <a:avLst/>
          </a:prstGeom>
          <a:noFill/>
        </p:spPr>
        <p:txBody>
          <a:bodyPr wrap="square" rtlCol="0">
            <a:spAutoFit/>
          </a:bodyPr>
          <a:lstStyle/>
          <a:p>
            <a:pPr algn="ctr"/>
            <a:r>
              <a:rPr lang="en-US" sz="3600" b="1" dirty="0">
                <a:effectLst>
                  <a:outerShdw blurRad="38100" dist="38100" dir="2700000" algn="tl">
                    <a:srgbClr val="000000">
                      <a:alpha val="43137"/>
                    </a:srgbClr>
                  </a:outerShdw>
                </a:effectLst>
              </a:rPr>
              <a:t>Iblees</a:t>
            </a:r>
            <a:r>
              <a:rPr lang="en-US" sz="3600" dirty="0"/>
              <a:t>, </a:t>
            </a:r>
          </a:p>
          <a:p>
            <a:pPr algn="ctr"/>
            <a:r>
              <a:rPr lang="en-US" sz="3600" dirty="0"/>
              <a:t>the shaytan/devil</a:t>
            </a:r>
          </a:p>
        </p:txBody>
      </p:sp>
      <p:sp>
        <p:nvSpPr>
          <p:cNvPr id="26" name="TextBox 25">
            <a:extLst>
              <a:ext uri="{FF2B5EF4-FFF2-40B4-BE49-F238E27FC236}">
                <a16:creationId xmlns:a16="http://schemas.microsoft.com/office/drawing/2014/main" id="{0A422505-33B6-444E-BADF-12C80D831B7C}"/>
              </a:ext>
            </a:extLst>
          </p:cNvPr>
          <p:cNvSpPr txBox="1"/>
          <p:nvPr/>
        </p:nvSpPr>
        <p:spPr>
          <a:xfrm>
            <a:off x="0" y="793145"/>
            <a:ext cx="4278574" cy="3539430"/>
          </a:xfrm>
          <a:prstGeom prst="rect">
            <a:avLst/>
          </a:prstGeom>
          <a:noFill/>
        </p:spPr>
        <p:txBody>
          <a:bodyPr wrap="square">
            <a:spAutoFit/>
          </a:bodyPr>
          <a:lstStyle/>
          <a:p>
            <a:pPr algn="ctr"/>
            <a:r>
              <a:rPr lang="en-US" sz="2800" dirty="0">
                <a:solidFill>
                  <a:schemeClr val="bg1"/>
                </a:solidFill>
              </a:rPr>
              <a:t>In Surah an-Naas, we get even more specific information as to the root cause of this envying </a:t>
            </a:r>
          </a:p>
          <a:p>
            <a:pPr algn="ctr"/>
            <a:r>
              <a:rPr lang="en-US" sz="2800" dirty="0">
                <a:solidFill>
                  <a:schemeClr val="bg1"/>
                </a:solidFill>
              </a:rPr>
              <a:t>problem - the </a:t>
            </a:r>
            <a:r>
              <a:rPr lang="en-US" sz="2800" dirty="0" err="1">
                <a:solidFill>
                  <a:schemeClr val="bg1"/>
                </a:solidFill>
              </a:rPr>
              <a:t>shaytan</a:t>
            </a:r>
            <a:r>
              <a:rPr lang="en-US" sz="2800" dirty="0">
                <a:solidFill>
                  <a:schemeClr val="bg1"/>
                </a:solidFill>
              </a:rPr>
              <a:t> himself who puts </a:t>
            </a:r>
            <a:r>
              <a:rPr lang="en-US" sz="2800" dirty="0" err="1">
                <a:solidFill>
                  <a:schemeClr val="bg1"/>
                </a:solidFill>
              </a:rPr>
              <a:t>waswasa</a:t>
            </a:r>
            <a:r>
              <a:rPr lang="en-US" sz="2800" dirty="0">
                <a:solidFill>
                  <a:schemeClr val="bg1"/>
                </a:solidFill>
              </a:rPr>
              <a:t> into the hearts of the people.</a:t>
            </a:r>
          </a:p>
        </p:txBody>
      </p:sp>
      <p:sp>
        <p:nvSpPr>
          <p:cNvPr id="27" name="TextBox 26">
            <a:extLst>
              <a:ext uri="{FF2B5EF4-FFF2-40B4-BE49-F238E27FC236}">
                <a16:creationId xmlns:a16="http://schemas.microsoft.com/office/drawing/2014/main" id="{964F38E5-A39D-488F-A220-DA5517FD54D6}"/>
              </a:ext>
            </a:extLst>
          </p:cNvPr>
          <p:cNvSpPr txBox="1"/>
          <p:nvPr/>
        </p:nvSpPr>
        <p:spPr>
          <a:xfrm>
            <a:off x="-465103" y="4629179"/>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chemeClr val="bg1"/>
                </a:solidFill>
                <a:effectLst/>
                <a:uLnTx/>
                <a:uFillTx/>
                <a:latin typeface="_PDMS_Saleem_QuranFont" panose="02010000000000000000" pitchFamily="2" charset="-78"/>
                <a:ea typeface="+mn-ea"/>
                <a:cs typeface="_PDMS_Saleem_QuranFont" panose="02010000000000000000" pitchFamily="2" charset="-78"/>
              </a:rPr>
              <a:t>مِن شَرِّ الوَسواسِ الخَنّاسِ</a:t>
            </a:r>
            <a:endParaRPr kumimoji="0" lang="en-US" sz="4000" b="0" i="0" u="none" strike="noStrike" kern="1200" cap="none" spc="0" normalizeH="0" baseline="0" noProof="0" dirty="0">
              <a:ln>
                <a:noFill/>
              </a:ln>
              <a:solidFill>
                <a:schemeClr val="bg1"/>
              </a:solidFill>
              <a:effectLst/>
              <a:uLnTx/>
              <a:uFillTx/>
              <a:latin typeface="_PDMS_Saleem_QuranFont" panose="02010000000000000000" pitchFamily="2" charset="-78"/>
              <a:ea typeface="+mn-ea"/>
              <a:cs typeface="_PDMS_Saleem_QuranFont" panose="02010000000000000000" pitchFamily="2" charset="-78"/>
            </a:endParaRPr>
          </a:p>
        </p:txBody>
      </p:sp>
    </p:spTree>
    <p:extLst>
      <p:ext uri="{BB962C8B-B14F-4D97-AF65-F5344CB8AC3E}">
        <p14:creationId xmlns:p14="http://schemas.microsoft.com/office/powerpoint/2010/main" val="2818874960"/>
      </p:ext>
    </p:extLst>
  </p:cSld>
  <p:clrMapOvr>
    <a:masterClrMapping/>
  </p:clrMapOvr>
  <p:transition>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29768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846320" y="0"/>
            <a:ext cx="429768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2">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336348" y="-296604"/>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132588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2D15370-7C5E-466B-89FC-3B68AA04F583}"/>
              </a:ext>
            </a:extLst>
          </p:cNvPr>
          <p:cNvSpPr txBox="1"/>
          <p:nvPr/>
        </p:nvSpPr>
        <p:spPr>
          <a:xfrm>
            <a:off x="4250727" y="1322013"/>
            <a:ext cx="1061188" cy="4213974"/>
          </a:xfrm>
          <a:prstGeom prst="rect">
            <a:avLst/>
          </a:prstGeom>
          <a:noFill/>
        </p:spPr>
        <p:txBody>
          <a:bodyPr vert="wordArtVert" wrap="none" rtlCol="0">
            <a:spAutoFit/>
          </a:bodyPr>
          <a:lstStyle/>
          <a:p>
            <a:pPr algn="ctr">
              <a:lnSpc>
                <a:spcPct val="200000"/>
              </a:lnSpc>
            </a:pPr>
            <a:r>
              <a:rPr lang="en-US" sz="2400" b="1" spc="600" dirty="0">
                <a:solidFill>
                  <a:srgbClr val="FF0000"/>
                </a:solidFill>
              </a:rPr>
              <a:t>THE RABB</a:t>
            </a:r>
          </a:p>
        </p:txBody>
      </p:sp>
      <p:sp>
        <p:nvSpPr>
          <p:cNvPr id="27" name="TextBox 26">
            <a:extLst>
              <a:ext uri="{FF2B5EF4-FFF2-40B4-BE49-F238E27FC236}">
                <a16:creationId xmlns:a16="http://schemas.microsoft.com/office/drawing/2014/main" id="{964F38E5-A39D-488F-A220-DA5517FD54D6}"/>
              </a:ext>
            </a:extLst>
          </p:cNvPr>
          <p:cNvSpPr txBox="1"/>
          <p:nvPr/>
        </p:nvSpPr>
        <p:spPr>
          <a:xfrm>
            <a:off x="-1057546" y="720475"/>
            <a:ext cx="5158852" cy="830997"/>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800" b="0" i="0" u="none" strike="noStrike" kern="1200" cap="none" spc="0" normalizeH="0" baseline="0" noProof="0" dirty="0">
                <a:ln>
                  <a:noFill/>
                </a:ln>
                <a:solidFill>
                  <a:schemeClr val="bg1"/>
                </a:solidFill>
                <a:effectLst/>
                <a:uLnTx/>
                <a:uFillTx/>
                <a:latin typeface="_PDMS_Saleem_QuranFont" panose="02010000000000000000" pitchFamily="2" charset="-78"/>
                <a:ea typeface="+mn-ea"/>
                <a:cs typeface="_PDMS_Saleem_QuranFont" panose="02010000000000000000" pitchFamily="2" charset="-78"/>
              </a:rPr>
              <a:t>رَبِّ النّاسِ</a:t>
            </a:r>
            <a:endParaRPr kumimoji="0" lang="en-US" sz="4800" b="0" i="0" u="none" strike="noStrike" kern="1200" cap="none" spc="0" normalizeH="0" baseline="0" noProof="0" dirty="0">
              <a:ln>
                <a:noFill/>
              </a:ln>
              <a:solidFill>
                <a:schemeClr val="bg1"/>
              </a:solidFill>
              <a:effectLst/>
              <a:uLnTx/>
              <a:uFillTx/>
              <a:latin typeface="_PDMS_Saleem_QuranFont" panose="02010000000000000000" pitchFamily="2" charset="-78"/>
              <a:ea typeface="+mn-ea"/>
              <a:cs typeface="_PDMS_Saleem_QuranFont" panose="02010000000000000000" pitchFamily="2" charset="-78"/>
            </a:endParaRPr>
          </a:p>
        </p:txBody>
      </p:sp>
      <p:sp>
        <p:nvSpPr>
          <p:cNvPr id="14" name="TextBox 13">
            <a:extLst>
              <a:ext uri="{FF2B5EF4-FFF2-40B4-BE49-F238E27FC236}">
                <a16:creationId xmlns:a16="http://schemas.microsoft.com/office/drawing/2014/main" id="{91146B38-765B-438E-833A-B47A346E85C9}"/>
              </a:ext>
            </a:extLst>
          </p:cNvPr>
          <p:cNvSpPr txBox="1"/>
          <p:nvPr/>
        </p:nvSpPr>
        <p:spPr>
          <a:xfrm>
            <a:off x="6801942" y="682861"/>
            <a:ext cx="2593517" cy="830997"/>
          </a:xfrm>
          <a:prstGeom prst="rect">
            <a:avLst/>
          </a:prstGeom>
          <a:noFill/>
        </p:spPr>
        <p:txBody>
          <a:bodyPr wrap="square">
            <a:spAutoFit/>
          </a:bodyPr>
          <a:lstStyle/>
          <a:p>
            <a:pPr algn="ctr"/>
            <a:r>
              <a:rPr lang="ar-SA" sz="4800" b="0" i="0" dirty="0">
                <a:effectLst/>
                <a:latin typeface="_PDMS_Saleem_QuranFont" panose="02010000000000000000" pitchFamily="2" charset="-78"/>
                <a:cs typeface="_PDMS_Saleem_QuranFont" panose="02010000000000000000" pitchFamily="2" charset="-78"/>
              </a:rPr>
              <a:t>رَبِّ الۡفَلَقِ‏ </a:t>
            </a:r>
            <a:r>
              <a:rPr lang="en-US" sz="4800" b="0" i="0" dirty="0">
                <a:effectLst/>
                <a:latin typeface="_PDMS_Saleem_QuranFont" panose="02010000000000000000" pitchFamily="2" charset="-78"/>
                <a:cs typeface="_PDMS_Saleem_QuranFont" panose="02010000000000000000" pitchFamily="2" charset="-78"/>
              </a:rPr>
              <a:t> </a:t>
            </a:r>
            <a:endParaRPr lang="en-US" sz="4800" dirty="0"/>
          </a:p>
        </p:txBody>
      </p:sp>
      <p:sp>
        <p:nvSpPr>
          <p:cNvPr id="15" name="TextBox 14">
            <a:extLst>
              <a:ext uri="{FF2B5EF4-FFF2-40B4-BE49-F238E27FC236}">
                <a16:creationId xmlns:a16="http://schemas.microsoft.com/office/drawing/2014/main" id="{9280598D-48A9-4FA0-925E-056C86329A1A}"/>
              </a:ext>
            </a:extLst>
          </p:cNvPr>
          <p:cNvSpPr txBox="1"/>
          <p:nvPr/>
        </p:nvSpPr>
        <p:spPr>
          <a:xfrm>
            <a:off x="4886507" y="183959"/>
            <a:ext cx="5341525" cy="182880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400" b="1" dirty="0">
                <a:effectLst>
                  <a:outerShdw blurRad="38100" dist="38100" dir="2700000" algn="tl">
                    <a:srgbClr val="000000">
                      <a:alpha val="43137"/>
                    </a:srgbClr>
                  </a:outerShdw>
                </a:effectLst>
                <a:latin typeface="+mj-lt"/>
                <a:ea typeface="+mj-ea"/>
                <a:cs typeface="+mj-cs"/>
              </a:rPr>
              <a:t>Daybreak</a:t>
            </a:r>
          </a:p>
        </p:txBody>
      </p:sp>
      <p:sp>
        <p:nvSpPr>
          <p:cNvPr id="19" name="TextBox 18">
            <a:extLst>
              <a:ext uri="{FF2B5EF4-FFF2-40B4-BE49-F238E27FC236}">
                <a16:creationId xmlns:a16="http://schemas.microsoft.com/office/drawing/2014/main" id="{8B1BD171-BE42-41B8-B6AC-C6AFEEA63872}"/>
              </a:ext>
            </a:extLst>
          </p:cNvPr>
          <p:cNvSpPr txBox="1"/>
          <p:nvPr/>
        </p:nvSpPr>
        <p:spPr>
          <a:xfrm>
            <a:off x="4846320" y="1428361"/>
            <a:ext cx="4297680" cy="1938992"/>
          </a:xfrm>
          <a:prstGeom prst="rect">
            <a:avLst/>
          </a:prstGeom>
          <a:noFill/>
        </p:spPr>
        <p:txBody>
          <a:bodyPr wrap="square">
            <a:spAutoFit/>
          </a:bodyPr>
          <a:lstStyle/>
          <a:p>
            <a:pPr algn="ctr"/>
            <a:r>
              <a:rPr lang="en-US" sz="2400" b="0" i="0" u="none" strike="noStrike" baseline="0" dirty="0">
                <a:solidFill>
                  <a:schemeClr val="bg1"/>
                </a:solidFill>
                <a:latin typeface="Calibri" panose="020F0502020204030204" pitchFamily="34" charset="0"/>
              </a:rPr>
              <a:t>While the literal meaning of </a:t>
            </a:r>
            <a:r>
              <a:rPr lang="en-US" sz="2400" b="0" i="0" u="none" strike="noStrike" baseline="0" dirty="0" err="1">
                <a:solidFill>
                  <a:schemeClr val="bg1"/>
                </a:solidFill>
                <a:latin typeface="Calibri" panose="020F0502020204030204" pitchFamily="34" charset="0"/>
              </a:rPr>
              <a:t>Falaq</a:t>
            </a:r>
            <a:r>
              <a:rPr lang="en-US" sz="2400" b="0" i="0" u="none" strike="noStrike" baseline="0" dirty="0">
                <a:solidFill>
                  <a:schemeClr val="bg1"/>
                </a:solidFill>
                <a:latin typeface="Calibri" panose="020F0502020204030204" pitchFamily="34" charset="0"/>
              </a:rPr>
              <a:t> is Daybreak, here it is used in the context of ripping and tearing through all the problems you have. Those problems are:</a:t>
            </a:r>
            <a:endParaRPr lang="en-US" sz="2400" dirty="0">
              <a:solidFill>
                <a:schemeClr val="bg1"/>
              </a:solidFill>
            </a:endParaRPr>
          </a:p>
        </p:txBody>
      </p:sp>
      <p:sp>
        <p:nvSpPr>
          <p:cNvPr id="20" name="Rectangle 19">
            <a:extLst>
              <a:ext uri="{FF2B5EF4-FFF2-40B4-BE49-F238E27FC236}">
                <a16:creationId xmlns:a16="http://schemas.microsoft.com/office/drawing/2014/main" id="{D443780D-C232-4518-A691-B04B819DFD5B}"/>
              </a:ext>
            </a:extLst>
          </p:cNvPr>
          <p:cNvSpPr/>
          <p:nvPr/>
        </p:nvSpPr>
        <p:spPr>
          <a:xfrm>
            <a:off x="4822598" y="3571907"/>
            <a:ext cx="4297681" cy="961202"/>
          </a:xfrm>
          <a:prstGeom prst="rect">
            <a:avLst/>
          </a:prstGeom>
          <a:solidFill>
            <a:schemeClr val="tx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NIGHT </a:t>
            </a:r>
            <a:r>
              <a:rPr lang="en-US" sz="2000" dirty="0">
                <a:solidFill>
                  <a:schemeClr val="bg1"/>
                </a:solidFill>
              </a:rPr>
              <a:t>is a time of fear</a:t>
            </a:r>
            <a:endParaRPr lang="en-US" sz="2400" dirty="0">
              <a:solidFill>
                <a:schemeClr val="bg1"/>
              </a:solidFill>
            </a:endParaRPr>
          </a:p>
        </p:txBody>
      </p:sp>
      <p:sp>
        <p:nvSpPr>
          <p:cNvPr id="22" name="Rectangle 21">
            <a:extLst>
              <a:ext uri="{FF2B5EF4-FFF2-40B4-BE49-F238E27FC236}">
                <a16:creationId xmlns:a16="http://schemas.microsoft.com/office/drawing/2014/main" id="{FD360EBE-545A-402F-9C1C-1E75AC2C2F92}"/>
              </a:ext>
            </a:extLst>
          </p:cNvPr>
          <p:cNvSpPr/>
          <p:nvPr/>
        </p:nvSpPr>
        <p:spPr>
          <a:xfrm>
            <a:off x="4822598" y="4657230"/>
            <a:ext cx="4297681" cy="961202"/>
          </a:xfrm>
          <a:prstGeom prst="rect">
            <a:avLst/>
          </a:prstGeom>
          <a:solidFill>
            <a:schemeClr val="tx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JEALOUSY</a:t>
            </a:r>
            <a:r>
              <a:rPr lang="en-US" sz="2400" dirty="0">
                <a:solidFill>
                  <a:schemeClr val="bg1"/>
                </a:solidFill>
              </a:rPr>
              <a:t> </a:t>
            </a:r>
            <a:r>
              <a:rPr lang="en-US" sz="2000" dirty="0">
                <a:solidFill>
                  <a:schemeClr val="bg1"/>
                </a:solidFill>
              </a:rPr>
              <a:t>is a feeling where someone can potentially harm you</a:t>
            </a:r>
            <a:endParaRPr lang="en-US" sz="2400" dirty="0">
              <a:solidFill>
                <a:schemeClr val="bg1"/>
              </a:solidFill>
            </a:endParaRPr>
          </a:p>
        </p:txBody>
      </p:sp>
      <p:sp>
        <p:nvSpPr>
          <p:cNvPr id="23" name="Rectangle 22">
            <a:extLst>
              <a:ext uri="{FF2B5EF4-FFF2-40B4-BE49-F238E27FC236}">
                <a16:creationId xmlns:a16="http://schemas.microsoft.com/office/drawing/2014/main" id="{68F8F991-5B03-411C-86C4-EB0B13CA219F}"/>
              </a:ext>
            </a:extLst>
          </p:cNvPr>
          <p:cNvSpPr/>
          <p:nvPr/>
        </p:nvSpPr>
        <p:spPr>
          <a:xfrm>
            <a:off x="4822598" y="5742554"/>
            <a:ext cx="4297681" cy="961202"/>
          </a:xfrm>
          <a:prstGeom prst="rect">
            <a:avLst/>
          </a:prstGeom>
          <a:solidFill>
            <a:schemeClr val="tx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MAGIC</a:t>
            </a:r>
            <a:r>
              <a:rPr lang="en-US" sz="2400" dirty="0">
                <a:solidFill>
                  <a:schemeClr val="bg1"/>
                </a:solidFill>
              </a:rPr>
              <a:t> </a:t>
            </a:r>
            <a:r>
              <a:rPr lang="en-US" sz="2000" dirty="0">
                <a:solidFill>
                  <a:schemeClr val="bg1"/>
                </a:solidFill>
              </a:rPr>
              <a:t>puts you under difficulty internally, as well as other external factors.</a:t>
            </a:r>
            <a:endParaRPr lang="en-US" sz="2400" dirty="0">
              <a:solidFill>
                <a:schemeClr val="bg1"/>
              </a:solidFill>
            </a:endParaRPr>
          </a:p>
        </p:txBody>
      </p:sp>
      <p:sp>
        <p:nvSpPr>
          <p:cNvPr id="24" name="TextBox 23">
            <a:extLst>
              <a:ext uri="{FF2B5EF4-FFF2-40B4-BE49-F238E27FC236}">
                <a16:creationId xmlns:a16="http://schemas.microsoft.com/office/drawing/2014/main" id="{7C8F6F8E-A41F-490A-A772-BD1DED70725A}"/>
              </a:ext>
            </a:extLst>
          </p:cNvPr>
          <p:cNvSpPr txBox="1"/>
          <p:nvPr/>
        </p:nvSpPr>
        <p:spPr>
          <a:xfrm>
            <a:off x="136890" y="200959"/>
            <a:ext cx="5341525" cy="182880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400" b="1" dirty="0">
                <a:solidFill>
                  <a:schemeClr val="bg1"/>
                </a:solidFill>
                <a:effectLst>
                  <a:outerShdw blurRad="38100" dist="38100" dir="2700000" algn="tl">
                    <a:srgbClr val="000000">
                      <a:alpha val="43137"/>
                    </a:srgbClr>
                  </a:outerShdw>
                </a:effectLst>
                <a:latin typeface="+mj-lt"/>
                <a:ea typeface="+mj-ea"/>
                <a:cs typeface="+mj-cs"/>
              </a:rPr>
              <a:t>Humans</a:t>
            </a:r>
          </a:p>
        </p:txBody>
      </p:sp>
      <p:sp>
        <p:nvSpPr>
          <p:cNvPr id="25" name="TextBox 24">
            <a:extLst>
              <a:ext uri="{FF2B5EF4-FFF2-40B4-BE49-F238E27FC236}">
                <a16:creationId xmlns:a16="http://schemas.microsoft.com/office/drawing/2014/main" id="{FBACA424-3EF9-4A52-8AF1-1A56CF7FFFBD}"/>
              </a:ext>
            </a:extLst>
          </p:cNvPr>
          <p:cNvSpPr txBox="1"/>
          <p:nvPr/>
        </p:nvSpPr>
        <p:spPr>
          <a:xfrm>
            <a:off x="0" y="1428361"/>
            <a:ext cx="4297680" cy="1569660"/>
          </a:xfrm>
          <a:prstGeom prst="rect">
            <a:avLst/>
          </a:prstGeom>
          <a:noFill/>
        </p:spPr>
        <p:txBody>
          <a:bodyPr wrap="square">
            <a:spAutoFit/>
          </a:bodyPr>
          <a:lstStyle/>
          <a:p>
            <a:pPr algn="ctr"/>
            <a:r>
              <a:rPr lang="en-US" sz="2400" b="0" i="0" u="none" strike="noStrike" baseline="0" dirty="0">
                <a:solidFill>
                  <a:schemeClr val="bg1"/>
                </a:solidFill>
                <a:latin typeface="Calibri" panose="020F0502020204030204" pitchFamily="34" charset="0"/>
              </a:rPr>
              <a:t>Humans carry a HEART.  </a:t>
            </a:r>
            <a:r>
              <a:rPr lang="en-US" sz="2400" dirty="0">
                <a:solidFill>
                  <a:schemeClr val="bg1"/>
                </a:solidFill>
                <a:latin typeface="Calibri" panose="020F0502020204030204" pitchFamily="34" charset="0"/>
              </a:rPr>
              <a:t>Four words have been used in the Holy Qur’an to describe the stages / states of human heart.</a:t>
            </a:r>
            <a:endParaRPr lang="en-US" sz="2400" dirty="0">
              <a:solidFill>
                <a:schemeClr val="bg1"/>
              </a:solidFill>
            </a:endParaRPr>
          </a:p>
        </p:txBody>
      </p:sp>
      <p:sp>
        <p:nvSpPr>
          <p:cNvPr id="28" name="Rectangle 27">
            <a:extLst>
              <a:ext uri="{FF2B5EF4-FFF2-40B4-BE49-F238E27FC236}">
                <a16:creationId xmlns:a16="http://schemas.microsoft.com/office/drawing/2014/main" id="{CFB8A57D-AF78-44E0-8BCB-402F184136FD}"/>
              </a:ext>
            </a:extLst>
          </p:cNvPr>
          <p:cNvSpPr/>
          <p:nvPr/>
        </p:nvSpPr>
        <p:spPr>
          <a:xfrm>
            <a:off x="4671" y="3032021"/>
            <a:ext cx="4297681" cy="819193"/>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SADR</a:t>
            </a:r>
          </a:p>
        </p:txBody>
      </p:sp>
      <p:sp>
        <p:nvSpPr>
          <p:cNvPr id="29" name="Rectangle 28">
            <a:extLst>
              <a:ext uri="{FF2B5EF4-FFF2-40B4-BE49-F238E27FC236}">
                <a16:creationId xmlns:a16="http://schemas.microsoft.com/office/drawing/2014/main" id="{60C30FAA-D61D-4CC5-B52D-5354C5DD651C}"/>
              </a:ext>
            </a:extLst>
          </p:cNvPr>
          <p:cNvSpPr/>
          <p:nvPr/>
        </p:nvSpPr>
        <p:spPr>
          <a:xfrm>
            <a:off x="4671" y="4034283"/>
            <a:ext cx="4297681" cy="819193"/>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QALB</a:t>
            </a:r>
          </a:p>
        </p:txBody>
      </p:sp>
      <p:sp>
        <p:nvSpPr>
          <p:cNvPr id="30" name="Rectangle 29">
            <a:extLst>
              <a:ext uri="{FF2B5EF4-FFF2-40B4-BE49-F238E27FC236}">
                <a16:creationId xmlns:a16="http://schemas.microsoft.com/office/drawing/2014/main" id="{891538A9-9B18-49C6-978A-41522B546C8E}"/>
              </a:ext>
            </a:extLst>
          </p:cNvPr>
          <p:cNvSpPr/>
          <p:nvPr/>
        </p:nvSpPr>
        <p:spPr>
          <a:xfrm>
            <a:off x="4671" y="5036545"/>
            <a:ext cx="4297681" cy="819193"/>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FU’AAD</a:t>
            </a:r>
          </a:p>
        </p:txBody>
      </p:sp>
      <p:sp>
        <p:nvSpPr>
          <p:cNvPr id="31" name="Rectangle 30">
            <a:extLst>
              <a:ext uri="{FF2B5EF4-FFF2-40B4-BE49-F238E27FC236}">
                <a16:creationId xmlns:a16="http://schemas.microsoft.com/office/drawing/2014/main" id="{CAADE975-4D2D-4F6D-B88B-8B6B180673B6}"/>
              </a:ext>
            </a:extLst>
          </p:cNvPr>
          <p:cNvSpPr/>
          <p:nvPr/>
        </p:nvSpPr>
        <p:spPr>
          <a:xfrm>
            <a:off x="4671" y="6038807"/>
            <a:ext cx="4297681" cy="819193"/>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LUBB</a:t>
            </a:r>
          </a:p>
        </p:txBody>
      </p:sp>
    </p:spTree>
    <p:extLst>
      <p:ext uri="{BB962C8B-B14F-4D97-AF65-F5344CB8AC3E}">
        <p14:creationId xmlns:p14="http://schemas.microsoft.com/office/powerpoint/2010/main" val="3278681552"/>
      </p:ext>
    </p:extLst>
  </p:cSld>
  <p:clrMapOvr>
    <a:masterClrMapping/>
  </p:clrMapOvr>
  <p:transition>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HEART, According to the Holy Qur’an</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7498080" y="-30255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419C7D27-9E89-4A48-85E5-4074632ED03C}"/>
              </a:ext>
            </a:extLst>
          </p:cNvPr>
          <p:cNvSpPr txBox="1"/>
          <p:nvPr/>
        </p:nvSpPr>
        <p:spPr>
          <a:xfrm>
            <a:off x="57150" y="584580"/>
            <a:ext cx="5966952" cy="76944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a:ln>
                  <a:noFill/>
                </a:ln>
                <a:solidFill>
                  <a:srgbClr val="70AD47">
                    <a:lumMod val="75000"/>
                  </a:srgbClr>
                </a:solidFill>
                <a:uLnTx/>
                <a:uFillTx/>
              </a:rPr>
              <a:t>Sadr</a:t>
            </a:r>
            <a:endParaRPr kumimoji="0" lang="en-US" sz="4400" b="0" i="0" u="none" strike="noStrike" kern="0" cap="none" spc="0" normalizeH="0" baseline="0" noProof="0" dirty="0">
              <a:ln>
                <a:noFill/>
              </a:ln>
              <a:solidFill>
                <a:srgbClr val="70AD47">
                  <a:lumMod val="75000"/>
                </a:srgbClr>
              </a:solidFill>
              <a:uLnTx/>
              <a:uFillTx/>
            </a:endParaRPr>
          </a:p>
        </p:txBody>
      </p:sp>
      <p:sp>
        <p:nvSpPr>
          <p:cNvPr id="17" name="TextBox 16">
            <a:extLst>
              <a:ext uri="{FF2B5EF4-FFF2-40B4-BE49-F238E27FC236}">
                <a16:creationId xmlns:a16="http://schemas.microsoft.com/office/drawing/2014/main" id="{38103259-6557-4078-A50B-2B7D53BDDCAB}"/>
              </a:ext>
            </a:extLst>
          </p:cNvPr>
          <p:cNvSpPr txBox="1"/>
          <p:nvPr/>
        </p:nvSpPr>
        <p:spPr>
          <a:xfrm>
            <a:off x="57150" y="1202350"/>
            <a:ext cx="9017392" cy="52322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effectLst/>
                <a:uLnTx/>
                <a:uFillTx/>
              </a:rPr>
              <a:t>Means CHEST, and when Allah alludes to motives or secrets.</a:t>
            </a:r>
          </a:p>
        </p:txBody>
      </p:sp>
      <p:sp>
        <p:nvSpPr>
          <p:cNvPr id="18" name="TextBox 17">
            <a:extLst>
              <a:ext uri="{FF2B5EF4-FFF2-40B4-BE49-F238E27FC236}">
                <a16:creationId xmlns:a16="http://schemas.microsoft.com/office/drawing/2014/main" id="{42B75909-7106-4480-A749-F5BB73F5F47D}"/>
              </a:ext>
            </a:extLst>
          </p:cNvPr>
          <p:cNvSpPr txBox="1"/>
          <p:nvPr/>
        </p:nvSpPr>
        <p:spPr>
          <a:xfrm>
            <a:off x="57150" y="1624078"/>
            <a:ext cx="5966952" cy="70788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5B9BD5">
                    <a:lumMod val="75000"/>
                  </a:srgbClr>
                </a:solidFill>
                <a:uLnTx/>
                <a:uFillTx/>
              </a:rPr>
              <a:t>Qalb</a:t>
            </a:r>
            <a:endParaRPr kumimoji="0" lang="en-US" sz="4000" b="0" i="0" u="none" strike="noStrike" kern="0" cap="none" spc="0" normalizeH="0" baseline="0" noProof="0" dirty="0">
              <a:ln>
                <a:noFill/>
              </a:ln>
              <a:solidFill>
                <a:srgbClr val="5B9BD5">
                  <a:lumMod val="75000"/>
                </a:srgbClr>
              </a:solidFill>
              <a:uLnTx/>
              <a:uFillTx/>
            </a:endParaRPr>
          </a:p>
        </p:txBody>
      </p:sp>
      <p:sp>
        <p:nvSpPr>
          <p:cNvPr id="19" name="TextBox 18">
            <a:extLst>
              <a:ext uri="{FF2B5EF4-FFF2-40B4-BE49-F238E27FC236}">
                <a16:creationId xmlns:a16="http://schemas.microsoft.com/office/drawing/2014/main" id="{4625B5D0-3922-4E4D-8E54-099172A94AC5}"/>
              </a:ext>
            </a:extLst>
          </p:cNvPr>
          <p:cNvSpPr txBox="1"/>
          <p:nvPr/>
        </p:nvSpPr>
        <p:spPr>
          <a:xfrm>
            <a:off x="57150" y="2208465"/>
            <a:ext cx="9017392" cy="138499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kern="0" dirty="0"/>
              <a:t>Something that turns around and about and upside down. When Allāh refers to emaan and diseases of the heart, </a:t>
            </a:r>
            <a:br>
              <a:rPr lang="en-US" sz="2800" kern="0" dirty="0"/>
            </a:br>
            <a:r>
              <a:rPr lang="en-US" sz="2800" kern="0" dirty="0"/>
              <a:t>Qalb is used.</a:t>
            </a:r>
          </a:p>
        </p:txBody>
      </p:sp>
      <p:sp>
        <p:nvSpPr>
          <p:cNvPr id="20" name="TextBox 19">
            <a:extLst>
              <a:ext uri="{FF2B5EF4-FFF2-40B4-BE49-F238E27FC236}">
                <a16:creationId xmlns:a16="http://schemas.microsoft.com/office/drawing/2014/main" id="{5BBC197D-F783-44A2-8CE4-BD9031483CE1}"/>
              </a:ext>
            </a:extLst>
          </p:cNvPr>
          <p:cNvSpPr txBox="1"/>
          <p:nvPr/>
        </p:nvSpPr>
        <p:spPr>
          <a:xfrm>
            <a:off x="57150" y="3447647"/>
            <a:ext cx="5966952" cy="70788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FFC000">
                    <a:lumMod val="75000"/>
                  </a:srgbClr>
                </a:solidFill>
                <a:uLnTx/>
                <a:uFillTx/>
              </a:rPr>
              <a:t>Fu’aad</a:t>
            </a:r>
            <a:endParaRPr kumimoji="0" lang="en-US" sz="4000" b="0" i="0" u="none" strike="noStrike" kern="0" cap="none" spc="0" normalizeH="0" baseline="0" noProof="0" dirty="0">
              <a:ln>
                <a:noFill/>
              </a:ln>
              <a:solidFill>
                <a:srgbClr val="FFC000">
                  <a:lumMod val="75000"/>
                </a:srgbClr>
              </a:solidFill>
              <a:uLnTx/>
              <a:uFillTx/>
            </a:endParaRPr>
          </a:p>
        </p:txBody>
      </p:sp>
      <p:sp>
        <p:nvSpPr>
          <p:cNvPr id="21" name="TextBox 20">
            <a:extLst>
              <a:ext uri="{FF2B5EF4-FFF2-40B4-BE49-F238E27FC236}">
                <a16:creationId xmlns:a16="http://schemas.microsoft.com/office/drawing/2014/main" id="{C98E445B-70CA-43DD-A07E-45E7E55B83C8}"/>
              </a:ext>
            </a:extLst>
          </p:cNvPr>
          <p:cNvSpPr txBox="1"/>
          <p:nvPr/>
        </p:nvSpPr>
        <p:spPr>
          <a:xfrm>
            <a:off x="57150" y="4027735"/>
            <a:ext cx="9017392" cy="1384995"/>
          </a:xfrm>
          <a:prstGeom prst="rect">
            <a:avLst/>
          </a:prstGeom>
          <a:noFill/>
        </p:spPr>
        <p:txBody>
          <a:bodyPr wrap="square" rtlCol="0">
            <a:spAutoFit/>
          </a:bodyPr>
          <a:lstStyle>
            <a:defPPr>
              <a:defRPr lang="en-US"/>
            </a:defPPr>
            <a:lvl1pPr>
              <a:defRPr sz="2000">
                <a:solidFill>
                  <a:schemeClr val="bg1"/>
                </a:solidFill>
              </a:defRPr>
            </a:lvl1pPr>
          </a:lstStyle>
          <a:p>
            <a:pPr defTabSz="914400"/>
            <a:r>
              <a:rPr lang="en-US" sz="2800" kern="0" dirty="0">
                <a:solidFill>
                  <a:schemeClr val="tx1"/>
                </a:solidFill>
              </a:rPr>
              <a:t>Means burning or a flame. Fu’aad is used in the Qur’an to describe the heart when it is engrossed in emotion: happiness, sadness, lust, frustration, anger or regret </a:t>
            </a:r>
          </a:p>
        </p:txBody>
      </p:sp>
      <p:sp>
        <p:nvSpPr>
          <p:cNvPr id="22" name="TextBox 21">
            <a:extLst>
              <a:ext uri="{FF2B5EF4-FFF2-40B4-BE49-F238E27FC236}">
                <a16:creationId xmlns:a16="http://schemas.microsoft.com/office/drawing/2014/main" id="{E4F78ADE-9AAE-4A83-AB87-A774BDCC7442}"/>
              </a:ext>
            </a:extLst>
          </p:cNvPr>
          <p:cNvSpPr txBox="1"/>
          <p:nvPr/>
        </p:nvSpPr>
        <p:spPr>
          <a:xfrm>
            <a:off x="57150" y="5249966"/>
            <a:ext cx="5966952" cy="70788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ED7D31">
                    <a:lumMod val="75000"/>
                  </a:srgbClr>
                </a:solidFill>
                <a:uLnTx/>
                <a:uFillTx/>
              </a:rPr>
              <a:t>Lubb</a:t>
            </a:r>
            <a:endParaRPr kumimoji="0" lang="en-US" sz="4000" b="0" i="0" u="none" strike="noStrike" kern="0" cap="none" spc="0" normalizeH="0" baseline="0" noProof="0" dirty="0">
              <a:ln>
                <a:noFill/>
              </a:ln>
              <a:solidFill>
                <a:srgbClr val="ED7D31">
                  <a:lumMod val="75000"/>
                </a:srgbClr>
              </a:solidFill>
              <a:uLnTx/>
              <a:uFillTx/>
            </a:endParaRPr>
          </a:p>
        </p:txBody>
      </p:sp>
      <p:sp>
        <p:nvSpPr>
          <p:cNvPr id="23" name="TextBox 22">
            <a:extLst>
              <a:ext uri="{FF2B5EF4-FFF2-40B4-BE49-F238E27FC236}">
                <a16:creationId xmlns:a16="http://schemas.microsoft.com/office/drawing/2014/main" id="{A075B056-B597-44EB-9245-1BE6D8BB2890}"/>
              </a:ext>
            </a:extLst>
          </p:cNvPr>
          <p:cNvSpPr txBox="1"/>
          <p:nvPr/>
        </p:nvSpPr>
        <p:spPr>
          <a:xfrm>
            <a:off x="57150" y="5827381"/>
            <a:ext cx="9086850" cy="95410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kern="0" dirty="0"/>
              <a:t>Mind/Heart not disturbed by vain and miniscule things. </a:t>
            </a:r>
            <a:br>
              <a:rPr lang="en-US" sz="2800" kern="0" dirty="0"/>
            </a:br>
            <a:r>
              <a:rPr lang="en-US" sz="2800" kern="0" dirty="0"/>
              <a:t>Not afraid to spend time with yourself.</a:t>
            </a:r>
          </a:p>
        </p:txBody>
      </p:sp>
    </p:spTree>
    <p:extLst>
      <p:ext uri="{BB962C8B-B14F-4D97-AF65-F5344CB8AC3E}">
        <p14:creationId xmlns:p14="http://schemas.microsoft.com/office/powerpoint/2010/main" val="3487242450"/>
      </p:ext>
    </p:extLst>
  </p:cSld>
  <p:clrMapOvr>
    <a:masterClrMapping/>
  </p:clrMapOvr>
  <p:transition>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bg1"/>
                </a:solidFill>
              </a:rPr>
              <a:t>Shaytan</a:t>
            </a:r>
            <a:r>
              <a:rPr lang="en-US" sz="3200" b="1" dirty="0">
                <a:solidFill>
                  <a:schemeClr val="bg1"/>
                </a:solidFill>
              </a:rPr>
              <a:t> can only reach SADR …</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7498080" y="-30255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A391272-AC2F-4F31-B56D-C6F98E4A6D1B}"/>
              </a:ext>
            </a:extLst>
          </p:cNvPr>
          <p:cNvSpPr txBox="1"/>
          <p:nvPr/>
        </p:nvSpPr>
        <p:spPr>
          <a:xfrm>
            <a:off x="70336" y="658237"/>
            <a:ext cx="9073664" cy="6001643"/>
          </a:xfrm>
          <a:prstGeom prst="rect">
            <a:avLst/>
          </a:prstGeom>
          <a:noFill/>
        </p:spPr>
        <p:txBody>
          <a:bodyPr wrap="square" rtlCol="0">
            <a:spAutoFit/>
          </a:bodyPr>
          <a:lstStyle/>
          <a:p>
            <a:pPr algn="ctr"/>
            <a:r>
              <a:rPr lang="en-US" sz="2800" dirty="0"/>
              <a:t>Devils primary goal is to whisper in your Sadr, so that evil is instilled in your Qalb – but he does not have a direct access to Qalb.  If our Emaan is strong, the waswasa should not have an impact.  If we are forgetful or careless, shaytan’s whisper will find </a:t>
            </a:r>
            <a:r>
              <a:rPr lang="en-US" sz="2800" dirty="0" err="1"/>
              <a:t>itsway</a:t>
            </a:r>
            <a:r>
              <a:rPr lang="en-US" sz="2800" dirty="0"/>
              <a:t> to your Qalb.</a:t>
            </a:r>
          </a:p>
          <a:p>
            <a:endParaRPr lang="en-US" sz="2400" dirty="0">
              <a:solidFill>
                <a:schemeClr val="bg1"/>
              </a:solidFill>
            </a:endParaRPr>
          </a:p>
          <a:p>
            <a:pPr algn="ctr"/>
            <a:r>
              <a:rPr lang="en-US" sz="2800" dirty="0">
                <a:solidFill>
                  <a:srgbClr val="002060"/>
                </a:solidFill>
              </a:rPr>
              <a:t>A Qalb filled with Emaan will save us from the </a:t>
            </a:r>
          </a:p>
          <a:p>
            <a:pPr algn="ctr"/>
            <a:r>
              <a:rPr lang="en-US" sz="2800" dirty="0">
                <a:solidFill>
                  <a:srgbClr val="002060"/>
                </a:solidFill>
              </a:rPr>
              <a:t>two possible diseases:</a:t>
            </a:r>
            <a:endParaRPr lang="en-US" sz="2400" dirty="0">
              <a:solidFill>
                <a:schemeClr val="bg1"/>
              </a:solidFill>
            </a:endParaRPr>
          </a:p>
          <a:p>
            <a:pPr marL="457200" indent="-457200">
              <a:buFont typeface="+mj-lt"/>
              <a:buAutoNum type="arabicPeriod"/>
            </a:pPr>
            <a:r>
              <a:rPr lang="en-US" sz="3200" dirty="0">
                <a:solidFill>
                  <a:schemeClr val="accent6">
                    <a:lumMod val="75000"/>
                  </a:schemeClr>
                </a:solidFill>
              </a:rPr>
              <a:t>Shubahat</a:t>
            </a:r>
          </a:p>
          <a:p>
            <a:pPr marL="457200" indent="-457200">
              <a:buFont typeface="+mj-lt"/>
              <a:buAutoNum type="arabicPeriod"/>
            </a:pPr>
            <a:r>
              <a:rPr lang="en-US" sz="3200" dirty="0">
                <a:solidFill>
                  <a:schemeClr val="accent6">
                    <a:lumMod val="75000"/>
                  </a:schemeClr>
                </a:solidFill>
              </a:rPr>
              <a:t>Shahawat</a:t>
            </a:r>
          </a:p>
          <a:p>
            <a:pPr marL="457200" indent="-457200">
              <a:buFont typeface="+mj-lt"/>
              <a:buAutoNum type="arabicPeriod"/>
            </a:pPr>
            <a:endParaRPr lang="en-US" sz="3200" dirty="0">
              <a:solidFill>
                <a:srgbClr val="FFD966"/>
              </a:solidFill>
            </a:endParaRPr>
          </a:p>
          <a:p>
            <a:pPr algn="ctr"/>
            <a:r>
              <a:rPr lang="en-US" sz="3200" dirty="0"/>
              <a:t>The</a:t>
            </a:r>
            <a:r>
              <a:rPr lang="en-US" sz="3200" dirty="0">
                <a:solidFill>
                  <a:schemeClr val="bg1"/>
                </a:solidFill>
              </a:rPr>
              <a:t> </a:t>
            </a:r>
            <a:r>
              <a:rPr lang="en-US" sz="3600" b="1" dirty="0">
                <a:solidFill>
                  <a:srgbClr val="2F674C"/>
                </a:solidFill>
              </a:rPr>
              <a:t>Fu’aad</a:t>
            </a:r>
            <a:r>
              <a:rPr lang="en-US" sz="3200" dirty="0">
                <a:solidFill>
                  <a:schemeClr val="bg1"/>
                </a:solidFill>
              </a:rPr>
              <a:t> </a:t>
            </a:r>
            <a:r>
              <a:rPr lang="en-US" sz="3200" dirty="0"/>
              <a:t>will be toward content, rather than lust leading us to the journey of </a:t>
            </a:r>
            <a:r>
              <a:rPr lang="en-US" sz="3200" b="1" dirty="0">
                <a:solidFill>
                  <a:schemeClr val="accent2">
                    <a:lumMod val="75000"/>
                  </a:schemeClr>
                </a:solidFill>
              </a:rPr>
              <a:t>Ulil-Albaab.</a:t>
            </a:r>
          </a:p>
        </p:txBody>
      </p:sp>
    </p:spTree>
    <p:extLst>
      <p:ext uri="{BB962C8B-B14F-4D97-AF65-F5344CB8AC3E}">
        <p14:creationId xmlns:p14="http://schemas.microsoft.com/office/powerpoint/2010/main" val="2291386094"/>
      </p:ext>
    </p:extLst>
  </p:cSld>
  <p:clrMapOvr>
    <a:masterClrMapping/>
  </p:clrMapOvr>
  <p:transition>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Physiologists about </a:t>
            </a:r>
            <a:r>
              <a:rPr lang="en-US" sz="3200" b="1" dirty="0" err="1">
                <a:solidFill>
                  <a:schemeClr val="bg1"/>
                </a:solidFill>
              </a:rPr>
              <a:t>Lubb</a:t>
            </a:r>
            <a:r>
              <a:rPr lang="en-US" sz="3200" b="1" dirty="0">
                <a:solidFill>
                  <a:schemeClr val="bg1"/>
                </a:solidFill>
              </a:rPr>
              <a:t> </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7498080" y="-30255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1B936C9-726A-42A8-9F33-147A25985505}"/>
              </a:ext>
            </a:extLst>
          </p:cNvPr>
          <p:cNvSpPr txBox="1"/>
          <p:nvPr/>
        </p:nvSpPr>
        <p:spPr>
          <a:xfrm>
            <a:off x="191786" y="969301"/>
            <a:ext cx="8760428" cy="4808368"/>
          </a:xfrm>
          <a:prstGeom prst="rect">
            <a:avLst/>
          </a:prstGeom>
          <a:noFill/>
        </p:spPr>
        <p:txBody>
          <a:bodyPr wrap="square">
            <a:spAutoFit/>
          </a:bodyPr>
          <a:lstStyle/>
          <a:p>
            <a:pPr marL="0" marR="0" algn="ctr">
              <a:lnSpc>
                <a:spcPct val="107000"/>
              </a:lnSpc>
              <a:spcBef>
                <a:spcPts val="0"/>
              </a:spcBef>
              <a:spcAft>
                <a:spcPts val="800"/>
              </a:spcAft>
            </a:pPr>
            <a:r>
              <a:rPr lang="en-US" sz="3600" dirty="0"/>
              <a:t>Two physiologists in the 1970s, John and Beatrice Lacey, conducted a study and found that the brain sent messages to the heart, but that the heart did not automatically obey the messages. Sometimes the heart sped up, while at other times it slowed down, indicating that the heart itself has its own type of intelligence. </a:t>
            </a:r>
          </a:p>
        </p:txBody>
      </p:sp>
    </p:spTree>
    <p:extLst>
      <p:ext uri="{BB962C8B-B14F-4D97-AF65-F5344CB8AC3E}">
        <p14:creationId xmlns:p14="http://schemas.microsoft.com/office/powerpoint/2010/main" val="226814975"/>
      </p:ext>
    </p:extLst>
  </p:cSld>
  <p:clrMapOvr>
    <a:masterClrMapping/>
  </p:clrMapOvr>
  <p:transition>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The Biological Fact</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7498080" y="-30255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1B936C9-726A-42A8-9F33-147A25985505}"/>
              </a:ext>
            </a:extLst>
          </p:cNvPr>
          <p:cNvSpPr txBox="1"/>
          <p:nvPr/>
        </p:nvSpPr>
        <p:spPr>
          <a:xfrm>
            <a:off x="191786" y="683551"/>
            <a:ext cx="8760428" cy="5993949"/>
          </a:xfrm>
          <a:prstGeom prst="rect">
            <a:avLst/>
          </a:prstGeom>
          <a:noFill/>
        </p:spPr>
        <p:txBody>
          <a:bodyPr wrap="square">
            <a:spAutoFit/>
          </a:bodyPr>
          <a:lstStyle/>
          <a:p>
            <a:pPr marL="0" marR="0" algn="ctr">
              <a:lnSpc>
                <a:spcPct val="107000"/>
              </a:lnSpc>
              <a:spcBef>
                <a:spcPts val="0"/>
              </a:spcBef>
              <a:spcAft>
                <a:spcPts val="800"/>
              </a:spcAft>
            </a:pPr>
            <a:r>
              <a:rPr lang="en-US" sz="3600" dirty="0"/>
              <a:t>We now know that the heart starts beating before the brain is fully fashioned, that is, without the benefit of a fully formed central nervous system. The dominant theory states that the central nervous system is what controls the entire human being, with the brain at its center. Yet we also know that the nervous system does not initiate the beat of the heart, but that it is actually self-initiated, or, as we would say, initiated by God. </a:t>
            </a:r>
          </a:p>
        </p:txBody>
      </p:sp>
    </p:spTree>
    <p:extLst>
      <p:ext uri="{BB962C8B-B14F-4D97-AF65-F5344CB8AC3E}">
        <p14:creationId xmlns:p14="http://schemas.microsoft.com/office/powerpoint/2010/main" val="3088189841"/>
      </p:ext>
    </p:extLst>
  </p:cSld>
  <p:clrMapOvr>
    <a:masterClrMapping/>
  </p:clrMapOvr>
  <p:transition>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D6BA61-874B-4AE4-B312-05A92D92B6FD}"/>
              </a:ext>
            </a:extLst>
          </p:cNvPr>
          <p:cNvSpPr/>
          <p:nvPr/>
        </p:nvSpPr>
        <p:spPr>
          <a:xfrm>
            <a:off x="0" y="0"/>
            <a:ext cx="9144000" cy="666750"/>
          </a:xfrm>
          <a:prstGeom prst="rect">
            <a:avLst/>
          </a:prstGeom>
          <a:gradFill flip="none" rotWithShape="1">
            <a:gsLst>
              <a:gs pos="83000">
                <a:srgbClr val="002060"/>
              </a:gs>
              <a:gs pos="0">
                <a:srgbClr val="00B050"/>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So, the MESSAGE is …</a:t>
            </a:r>
          </a:p>
        </p:txBody>
      </p:sp>
      <p:pic>
        <p:nvPicPr>
          <p:cNvPr id="3" name="Picture 8" descr="Surah En Nas | Bosanski">
            <a:extLst>
              <a:ext uri="{FF2B5EF4-FFF2-40B4-BE49-F238E27FC236}">
                <a16:creationId xmlns:a16="http://schemas.microsoft.com/office/drawing/2014/main" id="{0FB14F31-99E4-4D7A-A710-18C988737577}"/>
              </a:ext>
            </a:extLst>
          </p:cNvPr>
          <p:cNvPicPr>
            <a:picLocks noChangeAspect="1" noChangeArrowheads="1"/>
          </p:cNvPicPr>
          <p:nvPr/>
        </p:nvPicPr>
        <p:blipFill>
          <a:blip r:embed="rId2">
            <a:biLevel thresh="25000"/>
            <a:extLst>
              <a:ext uri="{28A0092B-C50C-407E-A947-70E740481C1C}">
                <a14:useLocalDpi xmlns:a14="http://schemas.microsoft.com/office/drawing/2010/main" val="0"/>
              </a:ext>
            </a:extLst>
          </a:blip>
          <a:srcRect/>
          <a:stretch>
            <a:fillRect/>
          </a:stretch>
        </p:blipFill>
        <p:spPr bwMode="auto">
          <a:xfrm>
            <a:off x="0" y="-331127"/>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Surah Al-Falaq Introduction — Muflihun">
            <a:extLst>
              <a:ext uri="{FF2B5EF4-FFF2-40B4-BE49-F238E27FC236}">
                <a16:creationId xmlns:a16="http://schemas.microsoft.com/office/drawing/2014/main" id="{A30CD062-C82D-4DD6-9E39-00508F0CF670}"/>
              </a:ext>
            </a:extLst>
          </p:cNvPr>
          <p:cNvPicPr>
            <a:picLocks noChangeAspect="1" noChangeArrowheads="1"/>
          </p:cNvPicPr>
          <p:nvPr/>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7715250" y="-312802"/>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433126C0-A341-445A-9477-9733F53E1E47}"/>
              </a:ext>
            </a:extLst>
          </p:cNvPr>
          <p:cNvSpPr txBox="1"/>
          <p:nvPr/>
        </p:nvSpPr>
        <p:spPr>
          <a:xfrm>
            <a:off x="-160630" y="1373373"/>
            <a:ext cx="9018879" cy="4111254"/>
          </a:xfrm>
          <a:prstGeom prst="rect">
            <a:avLst/>
          </a:prstGeom>
          <a:noFill/>
        </p:spPr>
        <p:txBody>
          <a:bodyPr wrap="square">
            <a:spAutoFit/>
          </a:bodyPr>
          <a:lstStyle/>
          <a:p>
            <a:pPr marL="0" marR="0" algn="ctr">
              <a:lnSpc>
                <a:spcPct val="107000"/>
              </a:lnSpc>
              <a:spcBef>
                <a:spcPts val="0"/>
              </a:spcBef>
              <a:spcAft>
                <a:spcPts val="800"/>
              </a:spcAft>
            </a:pPr>
            <a:r>
              <a:rPr lang="en-US" sz="6600" dirty="0"/>
              <a:t>Accept </a:t>
            </a:r>
            <a:r>
              <a:rPr lang="en-US" sz="11500" dirty="0">
                <a:solidFill>
                  <a:srgbClr val="00B050"/>
                </a:solidFill>
              </a:rPr>
              <a:t>Allah</a:t>
            </a:r>
            <a:r>
              <a:rPr lang="en-US" sz="6600" dirty="0"/>
              <a:t> as the Master and accept yourself as His slave.</a:t>
            </a:r>
          </a:p>
        </p:txBody>
      </p:sp>
    </p:spTree>
    <p:extLst>
      <p:ext uri="{BB962C8B-B14F-4D97-AF65-F5344CB8AC3E}">
        <p14:creationId xmlns:p14="http://schemas.microsoft.com/office/powerpoint/2010/main" val="2982869123"/>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ilhouette photography of wavy ocean">
            <a:extLst>
              <a:ext uri="{FF2B5EF4-FFF2-40B4-BE49-F238E27FC236}">
                <a16:creationId xmlns:a16="http://schemas.microsoft.com/office/drawing/2014/main" id="{D7EC4F2F-BAB9-4A04-949C-9F0AC0E6D82F}"/>
              </a:ext>
            </a:extLst>
          </p:cNvPr>
          <p:cNvPicPr>
            <a:picLocks noChangeAspect="1" noChangeArrowheads="1"/>
          </p:cNvPicPr>
          <p:nvPr/>
        </p:nvPicPr>
        <p:blipFill>
          <a:blip r:embed="rId2">
            <a:alphaModFix amt="74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545ACF0-C2CC-44E1-B7E9-D1E3165DF3F9}"/>
              </a:ext>
            </a:extLst>
          </p:cNvPr>
          <p:cNvSpPr txBox="1"/>
          <p:nvPr/>
        </p:nvSpPr>
        <p:spPr>
          <a:xfrm>
            <a:off x="5261212" y="1049896"/>
            <a:ext cx="4572000" cy="70788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قُلۡ اَعُوۡذُ بِرَبِّ الۡفَلَقِۙ‏ </a:t>
            </a:r>
            <a:r>
              <a:rPr kumimoji="0" lang="en-US"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 </a:t>
            </a:r>
            <a:endPar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A3E19EE2-8140-45D7-B65C-52E14A8FB957}"/>
              </a:ext>
            </a:extLst>
          </p:cNvPr>
          <p:cNvSpPr txBox="1"/>
          <p:nvPr/>
        </p:nvSpPr>
        <p:spPr>
          <a:xfrm>
            <a:off x="2286000" y="0"/>
            <a:ext cx="4572000"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3200" b="0" i="0" u="none" strike="noStrike" kern="1200" cap="none" spc="0" normalizeH="0" baseline="0" noProof="0" dirty="0">
                <a:ln>
                  <a:noFill/>
                </a:ln>
                <a:solidFill>
                  <a:prstClr val="black"/>
                </a:solidFill>
                <a:effectLst/>
                <a:uLnTx/>
                <a:uFillTx/>
                <a:latin typeface="Adobe Naskh Medium" panose="01010101010101010101" pitchFamily="50" charset="-78"/>
                <a:ea typeface="+mn-ea"/>
                <a:cs typeface="Adobe Naskh Medium" panose="01010101010101010101" pitchFamily="50" charset="-78"/>
              </a:rPr>
              <a:t>بِسۡمِ اللهِ الرَّحۡمٰنِ الرَّحِيۡمِ</a:t>
            </a:r>
            <a:endParaRPr kumimoji="0" lang="en-US" sz="3200" b="0" i="0" u="none" strike="noStrike" kern="1200" cap="none" spc="0" normalizeH="0" baseline="0" noProof="0" dirty="0">
              <a:ln>
                <a:noFill/>
              </a:ln>
              <a:solidFill>
                <a:prstClr val="black"/>
              </a:solidFill>
              <a:effectLst/>
              <a:uLnTx/>
              <a:uFillTx/>
              <a:latin typeface="Adobe Naskh Medium" panose="01010101010101010101" pitchFamily="50" charset="-78"/>
              <a:ea typeface="+mn-ea"/>
              <a:cs typeface="Adobe Naskh Medium" panose="01010101010101010101" pitchFamily="50" charset="-78"/>
            </a:endParaRPr>
          </a:p>
        </p:txBody>
      </p:sp>
      <p:sp>
        <p:nvSpPr>
          <p:cNvPr id="11" name="TextBox 10">
            <a:extLst>
              <a:ext uri="{FF2B5EF4-FFF2-40B4-BE49-F238E27FC236}">
                <a16:creationId xmlns:a16="http://schemas.microsoft.com/office/drawing/2014/main" id="{E3F723C2-AF70-4077-A4F4-2FF0B512BF7C}"/>
              </a:ext>
            </a:extLst>
          </p:cNvPr>
          <p:cNvSpPr txBox="1"/>
          <p:nvPr/>
        </p:nvSpPr>
        <p:spPr>
          <a:xfrm>
            <a:off x="5394278" y="2222903"/>
            <a:ext cx="4920018"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مِنۡ شَرِّ مَا خَلَقَۙ‏</a:t>
            </a:r>
            <a:endParaRPr kumimoji="0" lang="en-US"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3" name="TextBox 12">
            <a:extLst>
              <a:ext uri="{FF2B5EF4-FFF2-40B4-BE49-F238E27FC236}">
                <a16:creationId xmlns:a16="http://schemas.microsoft.com/office/drawing/2014/main" id="{86EC5FDB-2C52-4328-8A70-EA7D7C028913}"/>
              </a:ext>
            </a:extLst>
          </p:cNvPr>
          <p:cNvSpPr txBox="1"/>
          <p:nvPr/>
        </p:nvSpPr>
        <p:spPr>
          <a:xfrm>
            <a:off x="4858603" y="3395910"/>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وَمِنۡ شَرِّ غَاسِقٍ اِذَا وَقَبَۙ</a:t>
            </a:r>
            <a:endParaRPr kumimoji="0" lang="en-US"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5" name="TextBox 14">
            <a:extLst>
              <a:ext uri="{FF2B5EF4-FFF2-40B4-BE49-F238E27FC236}">
                <a16:creationId xmlns:a16="http://schemas.microsoft.com/office/drawing/2014/main" id="{774F51D3-EFCC-4B39-815F-531D8775287C}"/>
              </a:ext>
            </a:extLst>
          </p:cNvPr>
          <p:cNvSpPr txBox="1"/>
          <p:nvPr/>
        </p:nvSpPr>
        <p:spPr>
          <a:xfrm>
            <a:off x="4674360" y="4568917"/>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وَمِنۡ شَرِّ النَّفّٰثٰتِ فِى الۡعُقَدِۙ‏</a:t>
            </a:r>
            <a:endParaRPr kumimoji="0" lang="en-US"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7" name="TextBox 16">
            <a:extLst>
              <a:ext uri="{FF2B5EF4-FFF2-40B4-BE49-F238E27FC236}">
                <a16:creationId xmlns:a16="http://schemas.microsoft.com/office/drawing/2014/main" id="{F6E5A5B5-1AF2-477D-819A-8002AE603324}"/>
              </a:ext>
            </a:extLst>
          </p:cNvPr>
          <p:cNvSpPr txBox="1"/>
          <p:nvPr/>
        </p:nvSpPr>
        <p:spPr>
          <a:xfrm>
            <a:off x="4674360" y="5741924"/>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rPr>
              <a:t>وَمِنۡ شَرِّ حَاسِدٍ اِذَا حَسَدَ‏ </a:t>
            </a:r>
            <a:endParaRPr kumimoji="0" lang="en-US" sz="4000" b="0" i="0" u="none" strike="noStrike" kern="1200" cap="none" spc="0" normalizeH="0" baseline="0" noProof="0" dirty="0">
              <a:ln>
                <a:noFill/>
              </a:ln>
              <a:solidFill>
                <a:srgbClr val="0000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9" name="TextBox 18">
            <a:extLst>
              <a:ext uri="{FF2B5EF4-FFF2-40B4-BE49-F238E27FC236}">
                <a16:creationId xmlns:a16="http://schemas.microsoft.com/office/drawing/2014/main" id="{872B0134-F274-416D-9C05-C6ED8E464C36}"/>
              </a:ext>
            </a:extLst>
          </p:cNvPr>
          <p:cNvSpPr txBox="1"/>
          <p:nvPr/>
        </p:nvSpPr>
        <p:spPr>
          <a:xfrm>
            <a:off x="235426" y="1436344"/>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Say: I take refuge with the Lord of the dawn</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E47A8B10-FA5B-4713-82AC-C8A51C2A8FE2}"/>
              </a:ext>
            </a:extLst>
          </p:cNvPr>
          <p:cNvSpPr txBox="1"/>
          <p:nvPr/>
        </p:nvSpPr>
        <p:spPr>
          <a:xfrm>
            <a:off x="235426" y="2575175"/>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From the evil of what He has created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C46A1C2B-7D17-4758-A11F-FCD19D635576}"/>
              </a:ext>
            </a:extLst>
          </p:cNvPr>
          <p:cNvSpPr txBox="1"/>
          <p:nvPr/>
        </p:nvSpPr>
        <p:spPr>
          <a:xfrm>
            <a:off x="235426" y="3714006"/>
            <a:ext cx="568770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And from the evil of the dark night when it comes</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128B1A2-F645-4DE8-A0F0-E408DA7061F2}"/>
              </a:ext>
            </a:extLst>
          </p:cNvPr>
          <p:cNvSpPr txBox="1"/>
          <p:nvPr/>
        </p:nvSpPr>
        <p:spPr>
          <a:xfrm>
            <a:off x="235426" y="4852837"/>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And from the evil of those who blow on knots</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5995CBA-7358-4856-BB18-3EE9418D5AA9}"/>
              </a:ext>
            </a:extLst>
          </p:cNvPr>
          <p:cNvSpPr txBox="1"/>
          <p:nvPr/>
        </p:nvSpPr>
        <p:spPr>
          <a:xfrm>
            <a:off x="221777" y="5991668"/>
            <a:ext cx="6015249"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And from the evil of the envious (one) when he envies</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D6F699A9-ED7A-40FF-AD8D-5A3F3877AE4F}"/>
              </a:ext>
            </a:extLst>
          </p:cNvPr>
          <p:cNvSpPr txBox="1"/>
          <p:nvPr/>
        </p:nvSpPr>
        <p:spPr>
          <a:xfrm>
            <a:off x="-204710" y="1167439"/>
            <a:ext cx="515885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rPr>
              <a:t>(اے رسول(ص) آپ کہہ دیجئے کہ میں پناہ لیتا ہوں صبح کے پروردگار کی۔</a:t>
            </a:r>
            <a:endParaRPr kumimoji="0" lang="en-US"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endParaRPr>
          </a:p>
        </p:txBody>
      </p:sp>
      <p:sp>
        <p:nvSpPr>
          <p:cNvPr id="32" name="TextBox 31">
            <a:extLst>
              <a:ext uri="{FF2B5EF4-FFF2-40B4-BE49-F238E27FC236}">
                <a16:creationId xmlns:a16="http://schemas.microsoft.com/office/drawing/2014/main" id="{F569C0CF-DBEB-48C3-9FF3-CC98CEDF82C3}"/>
              </a:ext>
            </a:extLst>
          </p:cNvPr>
          <p:cNvSpPr txBox="1"/>
          <p:nvPr/>
        </p:nvSpPr>
        <p:spPr>
          <a:xfrm>
            <a:off x="-818860" y="2263878"/>
            <a:ext cx="6387152"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rPr>
              <a:t>ہر اس چیز کے شر سے جو اس نے پیدا کی ہے۔</a:t>
            </a:r>
            <a:endParaRPr kumimoji="0" lang="en-US"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endParaRPr>
          </a:p>
        </p:txBody>
      </p:sp>
      <p:sp>
        <p:nvSpPr>
          <p:cNvPr id="34" name="TextBox 33">
            <a:extLst>
              <a:ext uri="{FF2B5EF4-FFF2-40B4-BE49-F238E27FC236}">
                <a16:creationId xmlns:a16="http://schemas.microsoft.com/office/drawing/2014/main" id="{8EE01BF4-9F67-4C50-BF63-DB9A4E7A4529}"/>
              </a:ext>
            </a:extLst>
          </p:cNvPr>
          <p:cNvSpPr txBox="1"/>
          <p:nvPr/>
        </p:nvSpPr>
        <p:spPr>
          <a:xfrm>
            <a:off x="-907570" y="3341799"/>
            <a:ext cx="6564572"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rPr>
              <a:t>اور رات کی تاریکی کے شر سے جبکہ وہ چھا جائے۔</a:t>
            </a:r>
            <a:endParaRPr kumimoji="0" lang="en-US"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endParaRPr>
          </a:p>
        </p:txBody>
      </p:sp>
      <p:sp>
        <p:nvSpPr>
          <p:cNvPr id="36" name="TextBox 35">
            <a:extLst>
              <a:ext uri="{FF2B5EF4-FFF2-40B4-BE49-F238E27FC236}">
                <a16:creationId xmlns:a16="http://schemas.microsoft.com/office/drawing/2014/main" id="{CCF923CD-25F9-4940-963A-14C21BD7C6C2}"/>
              </a:ext>
            </a:extLst>
          </p:cNvPr>
          <p:cNvSpPr txBox="1"/>
          <p:nvPr/>
        </p:nvSpPr>
        <p:spPr>
          <a:xfrm>
            <a:off x="-979221" y="4605915"/>
            <a:ext cx="6707874"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rPr>
              <a:t>اوران کے شر سے جو گِرہوں میں پھونکے مارتی ہیں۔</a:t>
            </a:r>
            <a:endParaRPr kumimoji="0" lang="en-US"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endParaRPr>
          </a:p>
        </p:txBody>
      </p:sp>
      <p:sp>
        <p:nvSpPr>
          <p:cNvPr id="38" name="TextBox 37">
            <a:extLst>
              <a:ext uri="{FF2B5EF4-FFF2-40B4-BE49-F238E27FC236}">
                <a16:creationId xmlns:a16="http://schemas.microsoft.com/office/drawing/2014/main" id="{57C717A6-67AA-4A89-BEE3-BD74716428D8}"/>
              </a:ext>
            </a:extLst>
          </p:cNvPr>
          <p:cNvSpPr txBox="1"/>
          <p:nvPr/>
        </p:nvSpPr>
        <p:spPr>
          <a:xfrm>
            <a:off x="-979221" y="5707959"/>
            <a:ext cx="6707874"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rPr>
              <a:t>اورحاسد کے شر سے جب وہ حسد کرے۔</a:t>
            </a:r>
            <a:endParaRPr kumimoji="0" lang="en-US" sz="2000" b="0" i="0" u="none" strike="noStrike" kern="1200" cap="none" spc="0" normalizeH="0" baseline="0" noProof="0" dirty="0">
              <a:ln>
                <a:noFill/>
              </a:ln>
              <a:solidFill>
                <a:srgbClr val="002060"/>
              </a:solidFill>
              <a:effectLst/>
              <a:uLnTx/>
              <a:uFillTx/>
              <a:latin typeface="Jameel Noori Nastaleeq" panose="02000503000000000004" pitchFamily="2" charset="-78"/>
              <a:ea typeface="+mn-ea"/>
              <a:cs typeface="Jameel Noori Nastaleeq" panose="02000503000000000004" pitchFamily="2" charset="-78"/>
            </a:endParaRPr>
          </a:p>
        </p:txBody>
      </p:sp>
    </p:spTree>
    <p:extLst>
      <p:ext uri="{BB962C8B-B14F-4D97-AF65-F5344CB8AC3E}">
        <p14:creationId xmlns:p14="http://schemas.microsoft.com/office/powerpoint/2010/main" val="2610324596"/>
      </p:ext>
    </p:extLst>
  </p:cSld>
  <p:clrMapOvr>
    <a:masterClrMapping/>
  </p:clrMapOvr>
  <p:transition>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6146" name="Picture 2" descr="Take a shot at the daily quiz on CNBCTV18.COM">
            <a:extLst>
              <a:ext uri="{FF2B5EF4-FFF2-40B4-BE49-F238E27FC236}">
                <a16:creationId xmlns:a16="http://schemas.microsoft.com/office/drawing/2014/main" id="{4B6F5FCF-6D85-4096-9C23-E84F0DAC9A0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140" r="21580"/>
          <a:stretch/>
        </p:blipFill>
        <p:spPr bwMode="auto">
          <a:xfrm>
            <a:off x="241299" y="321733"/>
            <a:ext cx="8661401" cy="6214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671152"/>
      </p:ext>
    </p:extLst>
  </p:cSld>
  <p:clrMapOvr>
    <a:overrideClrMapping bg1="dk1" tx1="lt1" bg2="dk2" tx2="lt2" accent1="accent1" accent2="accent2" accent3="accent3" accent4="accent4" accent5="accent5" accent6="accent6" hlink="hlink" folHlink="folHlink"/>
  </p:clrMapOvr>
  <p:transition>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Sky</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Evil</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Day Break</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Refuge</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01</a:t>
            </a:r>
          </a:p>
        </p:txBody>
      </p:sp>
      <p:sp>
        <p:nvSpPr>
          <p:cNvPr id="28" name="TextBox 27">
            <a:extLst>
              <a:ext uri="{FF2B5EF4-FFF2-40B4-BE49-F238E27FC236}">
                <a16:creationId xmlns:a16="http://schemas.microsoft.com/office/drawing/2014/main" id="{2E1A6C57-B64D-470B-9941-F825D6084FAA}"/>
              </a:ext>
            </a:extLst>
          </p:cNvPr>
          <p:cNvSpPr txBox="1"/>
          <p:nvPr/>
        </p:nvSpPr>
        <p:spPr>
          <a:xfrm>
            <a:off x="153705" y="497306"/>
            <a:ext cx="6956584"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What is the literal meaning of the term, </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Falaq</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4625601"/>
            <a:ext cx="365760" cy="365760"/>
          </a:xfrm>
          <a:prstGeom prst="rect">
            <a:avLst/>
          </a:prstGeom>
        </p:spPr>
      </p:pic>
    </p:spTree>
    <p:extLst>
      <p:ext uri="{BB962C8B-B14F-4D97-AF65-F5344CB8AC3E}">
        <p14:creationId xmlns:p14="http://schemas.microsoft.com/office/powerpoint/2010/main" val="309737262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Quince</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Thrice</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Twice</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Once</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02</a:t>
            </a:r>
          </a:p>
        </p:txBody>
      </p:sp>
      <p:sp>
        <p:nvSpPr>
          <p:cNvPr id="28" name="TextBox 27">
            <a:extLst>
              <a:ext uri="{FF2B5EF4-FFF2-40B4-BE49-F238E27FC236}">
                <a16:creationId xmlns:a16="http://schemas.microsoft.com/office/drawing/2014/main" id="{2E1A6C57-B64D-470B-9941-F825D6084FAA}"/>
              </a:ext>
            </a:extLst>
          </p:cNvPr>
          <p:cNvSpPr txBox="1"/>
          <p:nvPr/>
        </p:nvSpPr>
        <p:spPr>
          <a:xfrm>
            <a:off x="153705" y="497306"/>
            <a:ext cx="8159606"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How many times has the description of Allah appeared</a:t>
            </a:r>
            <a:b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in </a:t>
            </a:r>
            <a:r>
              <a:rPr lang="en-US" sz="2800" dirty="0">
                <a:solidFill>
                  <a:prstClr val="white"/>
                </a:solidFill>
                <a:latin typeface="Calibri" panose="020F0502020204030204"/>
              </a:rPr>
              <a:t>Surah </a:t>
            </a:r>
            <a:r>
              <a:rPr lang="en-US" sz="2800" dirty="0" err="1">
                <a:solidFill>
                  <a:prstClr val="white"/>
                </a:solidFill>
                <a:latin typeface="Calibri" panose="020F0502020204030204"/>
              </a:rPr>
              <a:t>Falaq</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3663077"/>
            <a:ext cx="365760" cy="365760"/>
          </a:xfrm>
          <a:prstGeom prst="rect">
            <a:avLst/>
          </a:prstGeom>
        </p:spPr>
      </p:pic>
    </p:spTree>
    <p:extLst>
      <p:ext uri="{BB962C8B-B14F-4D97-AF65-F5344CB8AC3E}">
        <p14:creationId xmlns:p14="http://schemas.microsoft.com/office/powerpoint/2010/main" val="242393443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Sharr</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Naf</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Ghasaq</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Waqab</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03</a:t>
            </a:r>
          </a:p>
        </p:txBody>
      </p:sp>
      <p:sp>
        <p:nvSpPr>
          <p:cNvPr id="28" name="TextBox 27">
            <a:extLst>
              <a:ext uri="{FF2B5EF4-FFF2-40B4-BE49-F238E27FC236}">
                <a16:creationId xmlns:a16="http://schemas.microsoft.com/office/drawing/2014/main" id="{2E1A6C57-B64D-470B-9941-F825D6084FAA}"/>
              </a:ext>
            </a:extLst>
          </p:cNvPr>
          <p:cNvSpPr txBox="1"/>
          <p:nvPr/>
        </p:nvSpPr>
        <p:spPr>
          <a:xfrm>
            <a:off x="153705" y="497306"/>
            <a:ext cx="7897739"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Which of the following terms means “the first part of</a:t>
            </a:r>
            <a:b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night”?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4144337"/>
            <a:ext cx="365760" cy="365760"/>
          </a:xfrm>
          <a:prstGeom prst="rect">
            <a:avLst/>
          </a:prstGeom>
        </p:spPr>
      </p:pic>
    </p:spTree>
    <p:extLst>
      <p:ext uri="{BB962C8B-B14F-4D97-AF65-F5344CB8AC3E}">
        <p14:creationId xmlns:p14="http://schemas.microsoft.com/office/powerpoint/2010/main" val="393988215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Seven</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Five</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Three</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One</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04</a:t>
            </a:r>
          </a:p>
        </p:txBody>
      </p:sp>
      <p:sp>
        <p:nvSpPr>
          <p:cNvPr id="28" name="TextBox 27">
            <a:extLst>
              <a:ext uri="{FF2B5EF4-FFF2-40B4-BE49-F238E27FC236}">
                <a16:creationId xmlns:a16="http://schemas.microsoft.com/office/drawing/2014/main" id="{2E1A6C57-B64D-470B-9941-F825D6084FAA}"/>
              </a:ext>
            </a:extLst>
          </p:cNvPr>
          <p:cNvSpPr txBox="1"/>
          <p:nvPr/>
        </p:nvSpPr>
        <p:spPr>
          <a:xfrm>
            <a:off x="201831" y="497306"/>
            <a:ext cx="8505790"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After the mention of one general evil, how many specific </a:t>
            </a:r>
            <a:b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evils have been described in Surah </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Falaq</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4128293"/>
            <a:ext cx="365760" cy="365760"/>
          </a:xfrm>
          <a:prstGeom prst="rect">
            <a:avLst/>
          </a:prstGeom>
        </p:spPr>
      </p:pic>
    </p:spTree>
    <p:extLst>
      <p:ext uri="{BB962C8B-B14F-4D97-AF65-F5344CB8AC3E}">
        <p14:creationId xmlns:p14="http://schemas.microsoft.com/office/powerpoint/2010/main" val="415480856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None of the above</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Always hidden</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Internal</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External</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05</a:t>
            </a:r>
          </a:p>
        </p:txBody>
      </p:sp>
      <p:sp>
        <p:nvSpPr>
          <p:cNvPr id="28" name="TextBox 27">
            <a:extLst>
              <a:ext uri="{FF2B5EF4-FFF2-40B4-BE49-F238E27FC236}">
                <a16:creationId xmlns:a16="http://schemas.microsoft.com/office/drawing/2014/main" id="{2E1A6C57-B64D-470B-9941-F825D6084FAA}"/>
              </a:ext>
            </a:extLst>
          </p:cNvPr>
          <p:cNvSpPr txBox="1"/>
          <p:nvPr/>
        </p:nvSpPr>
        <p:spPr>
          <a:xfrm>
            <a:off x="201831" y="497306"/>
            <a:ext cx="9007915"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Surah Al-</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Falaq</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 deals with the problems/afflictions that are …</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3663071"/>
            <a:ext cx="365760" cy="365760"/>
          </a:xfrm>
          <a:prstGeom prst="rect">
            <a:avLst/>
          </a:prstGeom>
        </p:spPr>
      </p:pic>
    </p:spTree>
    <p:extLst>
      <p:ext uri="{BB962C8B-B14F-4D97-AF65-F5344CB8AC3E}">
        <p14:creationId xmlns:p14="http://schemas.microsoft.com/office/powerpoint/2010/main" val="242382910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Naas</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Ma’un</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Fil</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Ikhlas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06</a:t>
            </a:r>
          </a:p>
        </p:txBody>
      </p:sp>
      <p:sp>
        <p:nvSpPr>
          <p:cNvPr id="28" name="TextBox 27">
            <a:extLst>
              <a:ext uri="{FF2B5EF4-FFF2-40B4-BE49-F238E27FC236}">
                <a16:creationId xmlns:a16="http://schemas.microsoft.com/office/drawing/2014/main" id="{2E1A6C57-B64D-470B-9941-F825D6084FAA}"/>
              </a:ext>
            </a:extLst>
          </p:cNvPr>
          <p:cNvSpPr txBox="1"/>
          <p:nvPr/>
        </p:nvSpPr>
        <p:spPr>
          <a:xfrm>
            <a:off x="201831" y="497306"/>
            <a:ext cx="8059770"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Other than Surah Al-</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Falaq</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 which other surah is jointly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Called, al-</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Mu'awwidhatayn</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5090817"/>
            <a:ext cx="365760" cy="365760"/>
          </a:xfrm>
          <a:prstGeom prst="rect">
            <a:avLst/>
          </a:prstGeom>
        </p:spPr>
      </p:pic>
    </p:spTree>
    <p:extLst>
      <p:ext uri="{BB962C8B-B14F-4D97-AF65-F5344CB8AC3E}">
        <p14:creationId xmlns:p14="http://schemas.microsoft.com/office/powerpoint/2010/main" val="47848962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All of the above</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Arrogance</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Self Pride</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Ego</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07</a:t>
            </a:r>
          </a:p>
        </p:txBody>
      </p:sp>
      <p:sp>
        <p:nvSpPr>
          <p:cNvPr id="28" name="TextBox 27">
            <a:extLst>
              <a:ext uri="{FF2B5EF4-FFF2-40B4-BE49-F238E27FC236}">
                <a16:creationId xmlns:a16="http://schemas.microsoft.com/office/drawing/2014/main" id="{2E1A6C57-B64D-470B-9941-F825D6084FAA}"/>
              </a:ext>
            </a:extLst>
          </p:cNvPr>
          <p:cNvSpPr txBox="1"/>
          <p:nvPr/>
        </p:nvSpPr>
        <p:spPr>
          <a:xfrm>
            <a:off x="201831" y="497306"/>
            <a:ext cx="8173263"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Admitting weakness and seeking help and refuge from </a:t>
            </a:r>
            <a:b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Allah (</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SwT</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 removes …</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5090810"/>
            <a:ext cx="365760" cy="365760"/>
          </a:xfrm>
          <a:prstGeom prst="rect">
            <a:avLst/>
          </a:prstGeom>
        </p:spPr>
      </p:pic>
    </p:spTree>
    <p:extLst>
      <p:ext uri="{BB962C8B-B14F-4D97-AF65-F5344CB8AC3E}">
        <p14:creationId xmlns:p14="http://schemas.microsoft.com/office/powerpoint/2010/main" val="429352494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Wealth</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Wisdom</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Obedience</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Shaytan’s</a:t>
                </a:r>
                <a:r>
                  <a:rPr lang="en-US" sz="2000" dirty="0">
                    <a:solidFill>
                      <a:prstClr val="black"/>
                    </a:solidFill>
                    <a:latin typeface="Calibri" panose="020F0502020204030204"/>
                  </a:rPr>
                  <a:t> Whispers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08</a:t>
            </a:r>
          </a:p>
        </p:txBody>
      </p:sp>
      <p:sp>
        <p:nvSpPr>
          <p:cNvPr id="28" name="TextBox 27">
            <a:extLst>
              <a:ext uri="{FF2B5EF4-FFF2-40B4-BE49-F238E27FC236}">
                <a16:creationId xmlns:a16="http://schemas.microsoft.com/office/drawing/2014/main" id="{2E1A6C57-B64D-470B-9941-F825D6084FAA}"/>
              </a:ext>
            </a:extLst>
          </p:cNvPr>
          <p:cNvSpPr txBox="1"/>
          <p:nvPr/>
        </p:nvSpPr>
        <p:spPr>
          <a:xfrm>
            <a:off x="153705" y="497306"/>
            <a:ext cx="5103833"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Anger is one of the examples of …</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3663077"/>
            <a:ext cx="365760" cy="365760"/>
          </a:xfrm>
          <a:prstGeom prst="rect">
            <a:avLst/>
          </a:prstGeom>
        </p:spPr>
      </p:pic>
    </p:spTree>
    <p:extLst>
      <p:ext uri="{BB962C8B-B14F-4D97-AF65-F5344CB8AC3E}">
        <p14:creationId xmlns:p14="http://schemas.microsoft.com/office/powerpoint/2010/main" val="345715195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Fu’aad</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Sadr</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Lubb</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Qa</a:t>
                </a:r>
                <a:r>
                  <a:rPr lang="en-US" sz="2000" dirty="0" err="1">
                    <a:solidFill>
                      <a:prstClr val="black"/>
                    </a:solidFill>
                    <a:latin typeface="Calibri" panose="020F0502020204030204"/>
                  </a:rPr>
                  <a:t>lb</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09</a:t>
            </a:r>
          </a:p>
        </p:txBody>
      </p:sp>
      <p:sp>
        <p:nvSpPr>
          <p:cNvPr id="28" name="TextBox 27">
            <a:extLst>
              <a:ext uri="{FF2B5EF4-FFF2-40B4-BE49-F238E27FC236}">
                <a16:creationId xmlns:a16="http://schemas.microsoft.com/office/drawing/2014/main" id="{2E1A6C57-B64D-470B-9941-F825D6084FAA}"/>
              </a:ext>
            </a:extLst>
          </p:cNvPr>
          <p:cNvSpPr txBox="1"/>
          <p:nvPr/>
        </p:nvSpPr>
        <p:spPr>
          <a:xfrm>
            <a:off x="201831" y="497306"/>
            <a:ext cx="8151014"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The emotional state of the human heart is related to …</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5090817"/>
            <a:ext cx="365760" cy="365760"/>
          </a:xfrm>
          <a:prstGeom prst="rect">
            <a:avLst/>
          </a:prstGeom>
        </p:spPr>
      </p:pic>
    </p:spTree>
    <p:extLst>
      <p:ext uri="{BB962C8B-B14F-4D97-AF65-F5344CB8AC3E}">
        <p14:creationId xmlns:p14="http://schemas.microsoft.com/office/powerpoint/2010/main" val="402167046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ilhouette photo of person walking">
            <a:extLst>
              <a:ext uri="{FF2B5EF4-FFF2-40B4-BE49-F238E27FC236}">
                <a16:creationId xmlns:a16="http://schemas.microsoft.com/office/drawing/2014/main" id="{9B869269-A78C-4407-86EC-BB388053D3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30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545ACF0-C2CC-44E1-B7E9-D1E3165DF3F9}"/>
              </a:ext>
            </a:extLst>
          </p:cNvPr>
          <p:cNvSpPr txBox="1"/>
          <p:nvPr/>
        </p:nvSpPr>
        <p:spPr>
          <a:xfrm>
            <a:off x="4261513" y="979055"/>
            <a:ext cx="4572000" cy="707886"/>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قُل أَعوذُ بِرَبِّ النّاسِ</a:t>
            </a:r>
            <a:endParaRPr kumimoji="0" lang="en-US" sz="4000" b="0"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A3E19EE2-8140-45D7-B65C-52E14A8FB957}"/>
              </a:ext>
            </a:extLst>
          </p:cNvPr>
          <p:cNvSpPr txBox="1"/>
          <p:nvPr/>
        </p:nvSpPr>
        <p:spPr>
          <a:xfrm>
            <a:off x="2286000" y="0"/>
            <a:ext cx="4572000"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SA" sz="3200" b="0" i="0" u="none" strike="noStrike" kern="1200" cap="none" spc="0" normalizeH="0" baseline="0" noProof="0" dirty="0">
                <a:ln>
                  <a:noFill/>
                </a:ln>
                <a:solidFill>
                  <a:srgbClr val="FFFF00"/>
                </a:solidFill>
                <a:effectLst/>
                <a:uLnTx/>
                <a:uFillTx/>
                <a:latin typeface="Adobe Naskh Medium" panose="01010101010101010101" pitchFamily="50" charset="-78"/>
                <a:ea typeface="+mn-ea"/>
                <a:cs typeface="Adobe Naskh Medium" panose="01010101010101010101" pitchFamily="50" charset="-78"/>
              </a:rPr>
              <a:t>بِسۡمِ اللهِ الرَّحۡمٰنِ الرَّحِيۡمِ</a:t>
            </a:r>
            <a:endParaRPr kumimoji="0" lang="en-US" sz="3200" b="0" i="0" u="none" strike="noStrike" kern="1200" cap="none" spc="0" normalizeH="0" baseline="0" noProof="0" dirty="0">
              <a:ln>
                <a:noFill/>
              </a:ln>
              <a:solidFill>
                <a:srgbClr val="FFFF00"/>
              </a:solidFill>
              <a:effectLst/>
              <a:uLnTx/>
              <a:uFillTx/>
              <a:latin typeface="Adobe Naskh Medium" panose="01010101010101010101" pitchFamily="50" charset="-78"/>
              <a:ea typeface="+mn-ea"/>
              <a:cs typeface="Adobe Naskh Medium" panose="01010101010101010101" pitchFamily="50" charset="-78"/>
            </a:endParaRPr>
          </a:p>
        </p:txBody>
      </p:sp>
      <p:sp>
        <p:nvSpPr>
          <p:cNvPr id="11" name="TextBox 10">
            <a:extLst>
              <a:ext uri="{FF2B5EF4-FFF2-40B4-BE49-F238E27FC236}">
                <a16:creationId xmlns:a16="http://schemas.microsoft.com/office/drawing/2014/main" id="{E3F723C2-AF70-4077-A4F4-2FF0B512BF7C}"/>
              </a:ext>
            </a:extLst>
          </p:cNvPr>
          <p:cNvSpPr txBox="1"/>
          <p:nvPr/>
        </p:nvSpPr>
        <p:spPr>
          <a:xfrm>
            <a:off x="3913495" y="1917461"/>
            <a:ext cx="4920018"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مَلِكِ النّاسِ</a:t>
            </a:r>
            <a:endParaRPr kumimoji="0" lang="en-US"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3" name="TextBox 12">
            <a:extLst>
              <a:ext uri="{FF2B5EF4-FFF2-40B4-BE49-F238E27FC236}">
                <a16:creationId xmlns:a16="http://schemas.microsoft.com/office/drawing/2014/main" id="{86EC5FDB-2C52-4328-8A70-EA7D7C028913}"/>
              </a:ext>
            </a:extLst>
          </p:cNvPr>
          <p:cNvSpPr txBox="1"/>
          <p:nvPr/>
        </p:nvSpPr>
        <p:spPr>
          <a:xfrm>
            <a:off x="3674661" y="2855867"/>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إِلٰهِ النّاسِ</a:t>
            </a:r>
            <a:endParaRPr kumimoji="0" lang="en-US"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5" name="TextBox 14">
            <a:extLst>
              <a:ext uri="{FF2B5EF4-FFF2-40B4-BE49-F238E27FC236}">
                <a16:creationId xmlns:a16="http://schemas.microsoft.com/office/drawing/2014/main" id="{774F51D3-EFCC-4B39-815F-531D8775287C}"/>
              </a:ext>
            </a:extLst>
          </p:cNvPr>
          <p:cNvSpPr txBox="1"/>
          <p:nvPr/>
        </p:nvSpPr>
        <p:spPr>
          <a:xfrm>
            <a:off x="3674661" y="4732679"/>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الَّذي يُوَسوِسُ في صُدورِ النّاسِ</a:t>
            </a:r>
            <a:endParaRPr kumimoji="0" lang="en-US"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7" name="TextBox 16">
            <a:extLst>
              <a:ext uri="{FF2B5EF4-FFF2-40B4-BE49-F238E27FC236}">
                <a16:creationId xmlns:a16="http://schemas.microsoft.com/office/drawing/2014/main" id="{F6E5A5B5-1AF2-477D-819A-8002AE603324}"/>
              </a:ext>
            </a:extLst>
          </p:cNvPr>
          <p:cNvSpPr txBox="1"/>
          <p:nvPr/>
        </p:nvSpPr>
        <p:spPr>
          <a:xfrm>
            <a:off x="3674661" y="5671083"/>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مِنَ الجِنَّةِ وَالنّاسِ</a:t>
            </a:r>
            <a:endParaRPr kumimoji="0" lang="en-US"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endParaRPr>
          </a:p>
        </p:txBody>
      </p:sp>
      <p:sp>
        <p:nvSpPr>
          <p:cNvPr id="19" name="TextBox 18">
            <a:extLst>
              <a:ext uri="{FF2B5EF4-FFF2-40B4-BE49-F238E27FC236}">
                <a16:creationId xmlns:a16="http://schemas.microsoft.com/office/drawing/2014/main" id="{872B0134-F274-416D-9C05-C6ED8E464C36}"/>
              </a:ext>
            </a:extLst>
          </p:cNvPr>
          <p:cNvSpPr txBox="1"/>
          <p:nvPr/>
        </p:nvSpPr>
        <p:spPr>
          <a:xfrm>
            <a:off x="-34117" y="1423936"/>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Say: I take refuge with the Lord of Mankind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E47A8B10-FA5B-4713-82AC-C8A51C2A8FE2}"/>
              </a:ext>
            </a:extLst>
          </p:cNvPr>
          <p:cNvSpPr txBox="1"/>
          <p:nvPr/>
        </p:nvSpPr>
        <p:spPr>
          <a:xfrm>
            <a:off x="-34117" y="2337487"/>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The King of Mankind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C46A1C2B-7D17-4758-A11F-FCD19D635576}"/>
              </a:ext>
            </a:extLst>
          </p:cNvPr>
          <p:cNvSpPr txBox="1"/>
          <p:nvPr/>
        </p:nvSpPr>
        <p:spPr>
          <a:xfrm>
            <a:off x="-34117" y="3251038"/>
            <a:ext cx="568770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The God of Mankind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128B1A2-F645-4DE8-A0F0-E408DA7061F2}"/>
              </a:ext>
            </a:extLst>
          </p:cNvPr>
          <p:cNvSpPr txBox="1"/>
          <p:nvPr/>
        </p:nvSpPr>
        <p:spPr>
          <a:xfrm>
            <a:off x="-34117" y="5078140"/>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Who whispers evil into the hearts of Mankind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5995CBA-7358-4856-BB18-3EE9418D5AA9}"/>
              </a:ext>
            </a:extLst>
          </p:cNvPr>
          <p:cNvSpPr txBox="1"/>
          <p:nvPr/>
        </p:nvSpPr>
        <p:spPr>
          <a:xfrm>
            <a:off x="-34117" y="5991692"/>
            <a:ext cx="6015249"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From among Jinn and Mankind</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D6F699A9-ED7A-40FF-AD8D-5A3F3877AE4F}"/>
              </a:ext>
            </a:extLst>
          </p:cNvPr>
          <p:cNvSpPr txBox="1"/>
          <p:nvPr/>
        </p:nvSpPr>
        <p:spPr>
          <a:xfrm>
            <a:off x="-23941" y="1043165"/>
            <a:ext cx="5302154" cy="400110"/>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(اے رسول(ص) آپ کہہ دیجئے کہ میں پناہ لیتا ہوں سب لوگوں کے پروردگار کی۔</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32" name="TextBox 31">
            <a:extLst>
              <a:ext uri="{FF2B5EF4-FFF2-40B4-BE49-F238E27FC236}">
                <a16:creationId xmlns:a16="http://schemas.microsoft.com/office/drawing/2014/main" id="{F569C0CF-DBEB-48C3-9FF3-CC98CEDF82C3}"/>
              </a:ext>
            </a:extLst>
          </p:cNvPr>
          <p:cNvSpPr txBox="1"/>
          <p:nvPr/>
        </p:nvSpPr>
        <p:spPr>
          <a:xfrm>
            <a:off x="362801" y="1972325"/>
            <a:ext cx="4915412"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سب انسانوں کے بادشاہ کی</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34" name="TextBox 33">
            <a:extLst>
              <a:ext uri="{FF2B5EF4-FFF2-40B4-BE49-F238E27FC236}">
                <a16:creationId xmlns:a16="http://schemas.microsoft.com/office/drawing/2014/main" id="{8EE01BF4-9F67-4C50-BF63-DB9A4E7A4529}"/>
              </a:ext>
            </a:extLst>
          </p:cNvPr>
          <p:cNvSpPr txBox="1"/>
          <p:nvPr/>
        </p:nvSpPr>
        <p:spPr>
          <a:xfrm>
            <a:off x="226261" y="2901485"/>
            <a:ext cx="5051951"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سب لوگوں کے الٰہ (خدا) کی</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36" name="TextBox 35">
            <a:extLst>
              <a:ext uri="{FF2B5EF4-FFF2-40B4-BE49-F238E27FC236}">
                <a16:creationId xmlns:a16="http://schemas.microsoft.com/office/drawing/2014/main" id="{CCF923CD-25F9-4940-963A-14C21BD7C6C2}"/>
              </a:ext>
            </a:extLst>
          </p:cNvPr>
          <p:cNvSpPr txBox="1"/>
          <p:nvPr/>
        </p:nvSpPr>
        <p:spPr>
          <a:xfrm>
            <a:off x="2011775" y="3830645"/>
            <a:ext cx="3266437"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بار بار وسوسہ ڈالنے بار بار پسپا ہونے والے کے شر سے</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38" name="TextBox 37">
            <a:extLst>
              <a:ext uri="{FF2B5EF4-FFF2-40B4-BE49-F238E27FC236}">
                <a16:creationId xmlns:a16="http://schemas.microsoft.com/office/drawing/2014/main" id="{57C717A6-67AA-4A89-BEE3-BD74716428D8}"/>
              </a:ext>
            </a:extLst>
          </p:cNvPr>
          <p:cNvSpPr txBox="1"/>
          <p:nvPr/>
        </p:nvSpPr>
        <p:spPr>
          <a:xfrm>
            <a:off x="115979" y="4759805"/>
            <a:ext cx="5162233"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جو لوگوں کے دلوں میں وسوسہ ڈالتا ہے</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20" name="TextBox 19">
            <a:extLst>
              <a:ext uri="{FF2B5EF4-FFF2-40B4-BE49-F238E27FC236}">
                <a16:creationId xmlns:a16="http://schemas.microsoft.com/office/drawing/2014/main" id="{944BF049-4DFA-401D-AA95-811CD1CFE09C}"/>
              </a:ext>
            </a:extLst>
          </p:cNvPr>
          <p:cNvSpPr txBox="1"/>
          <p:nvPr/>
        </p:nvSpPr>
        <p:spPr>
          <a:xfrm>
            <a:off x="3674661" y="3794273"/>
            <a:ext cx="5158852" cy="707886"/>
          </a:xfrm>
          <a:prstGeom prst="rect">
            <a:avLst/>
          </a:prstGeom>
          <a:noFill/>
        </p:spPr>
        <p:txBody>
          <a:bodyPr wrap="square">
            <a:spAutoFit/>
          </a:bodyPr>
          <a:lstStyle>
            <a:defPPr>
              <a:defRPr lang="en-US"/>
            </a:defPPr>
            <a:lvl1pPr algn="ctr">
              <a:defRPr sz="4000" b="0" i="0">
                <a:solidFill>
                  <a:srgbClr val="000000"/>
                </a:solidFill>
                <a:effectLst/>
                <a:latin typeface="_PDMS_Saleem_QuranFont" panose="02010000000000000000" pitchFamily="2" charset="-78"/>
                <a:cs typeface="_PDMS_Saleem_QuranFont" panose="02010000000000000000"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4000" b="0" i="0" u="none" strike="noStrike" kern="1200" cap="none" spc="0" normalizeH="0" baseline="0" noProof="0">
                <a:ln>
                  <a:noFill/>
                </a:ln>
                <a:solidFill>
                  <a:srgbClr val="FFFF00"/>
                </a:solidFill>
                <a:effectLst/>
                <a:uLnTx/>
                <a:uFillTx/>
                <a:latin typeface="_PDMS_Saleem_QuranFont" panose="02010000000000000000" pitchFamily="2" charset="-78"/>
                <a:ea typeface="+mn-ea"/>
                <a:cs typeface="_PDMS_Saleem_QuranFont" panose="02010000000000000000" pitchFamily="2" charset="-78"/>
              </a:rPr>
              <a:t>مِن شَرِّ الوَسواسِ الخَنّاسِ</a:t>
            </a:r>
            <a:endParaRPr kumimoji="0" lang="en-US" sz="4000" b="0" i="0" u="none" strike="noStrike" kern="1200" cap="none" spc="0" normalizeH="0" baseline="0" noProof="0" dirty="0">
              <a:ln>
                <a:noFill/>
              </a:ln>
              <a:solidFill>
                <a:srgbClr val="FFFF00"/>
              </a:solidFill>
              <a:effectLst/>
              <a:uLnTx/>
              <a:uFillTx/>
              <a:latin typeface="_PDMS_Saleem_QuranFont" panose="02010000000000000000" pitchFamily="2" charset="-78"/>
              <a:ea typeface="+mn-ea"/>
              <a:cs typeface="_PDMS_Saleem_QuranFont" panose="02010000000000000000" pitchFamily="2" charset="-78"/>
            </a:endParaRPr>
          </a:p>
        </p:txBody>
      </p:sp>
      <p:sp>
        <p:nvSpPr>
          <p:cNvPr id="22" name="TextBox 21">
            <a:extLst>
              <a:ext uri="{FF2B5EF4-FFF2-40B4-BE49-F238E27FC236}">
                <a16:creationId xmlns:a16="http://schemas.microsoft.com/office/drawing/2014/main" id="{C7D8DDD3-0E8F-421D-8384-C1FCF8D9F3EB}"/>
              </a:ext>
            </a:extLst>
          </p:cNvPr>
          <p:cNvSpPr txBox="1"/>
          <p:nvPr/>
        </p:nvSpPr>
        <p:spPr>
          <a:xfrm>
            <a:off x="115979" y="5688967"/>
            <a:ext cx="5162233" cy="400110"/>
          </a:xfrm>
          <a:prstGeom prst="rect">
            <a:avLst/>
          </a:prstGeom>
          <a:noFill/>
        </p:spPr>
        <p:txBody>
          <a:bodyPr wrap="square">
            <a:spAutoFit/>
          </a:bodyPr>
          <a:lstStyle>
            <a:defPPr>
              <a:defRPr lang="en-US"/>
            </a:defPPr>
            <a:lvl1pPr>
              <a:defRPr sz="2000" b="0" i="0">
                <a:solidFill>
                  <a:srgbClr val="002060"/>
                </a:solidFill>
                <a:effectLst/>
                <a:latin typeface="Jameel Noori Nastaleeq" panose="02000503000000000004" pitchFamily="2" charset="-78"/>
                <a:cs typeface="Jameel Noori Nastaleeq" panose="02000503000000000004" pitchFamily="2" charset="-7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rPr>
              <a:t>خواہ وہ جِنوں میں سے ہوں یا انسانوں میں سے</a:t>
            </a:r>
            <a:endParaRPr kumimoji="0" lang="en-US" sz="2000" b="0" i="0" u="none" strike="noStrike" kern="1200" cap="none" spc="0" normalizeH="0" baseline="0" noProof="0" dirty="0">
              <a:ln>
                <a:noFill/>
              </a:ln>
              <a:solidFill>
                <a:prstClr val="white"/>
              </a:solidFill>
              <a:effectLst/>
              <a:uLnTx/>
              <a:uFillTx/>
              <a:latin typeface="Jameel Noori Nastaleeq" panose="02000503000000000004" pitchFamily="2" charset="-78"/>
              <a:ea typeface="+mn-ea"/>
              <a:cs typeface="Jameel Noori Nastaleeq" panose="02000503000000000004" pitchFamily="2" charset="-78"/>
            </a:endParaRPr>
          </a:p>
        </p:txBody>
      </p:sp>
      <p:sp>
        <p:nvSpPr>
          <p:cNvPr id="24" name="TextBox 23">
            <a:extLst>
              <a:ext uri="{FF2B5EF4-FFF2-40B4-BE49-F238E27FC236}">
                <a16:creationId xmlns:a16="http://schemas.microsoft.com/office/drawing/2014/main" id="{C72830CD-3ADB-4E3E-B316-ECA0B56C34DF}"/>
              </a:ext>
            </a:extLst>
          </p:cNvPr>
          <p:cNvSpPr txBox="1"/>
          <p:nvPr/>
        </p:nvSpPr>
        <p:spPr>
          <a:xfrm>
            <a:off x="-34117" y="4164589"/>
            <a:ext cx="5158852"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white"/>
                </a:solidFill>
                <a:effectLst/>
                <a:uLnTx/>
                <a:uFillTx/>
                <a:latin typeface="Open Sans" panose="020B0606030504020204" pitchFamily="34" charset="0"/>
                <a:ea typeface="+mn-ea"/>
                <a:cs typeface="+mn-cs"/>
              </a:rPr>
              <a:t>From the evil of the slinking whisperer</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7495656"/>
      </p:ext>
    </p:extLst>
  </p:cSld>
  <p:clrMapOvr>
    <a:masterClrMapping/>
  </p:clrMapOvr>
  <p:transition>
    <p:wheel spokes="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Freeform: Shape 71">
            <a:extLst>
              <a:ext uri="{FF2B5EF4-FFF2-40B4-BE49-F238E27FC236}">
                <a16:creationId xmlns:a16="http://schemas.microsoft.com/office/drawing/2014/main" id="{0954B2AB-ED62-478A-9ED5-51D748571400}"/>
              </a:ext>
            </a:extLst>
          </p:cNvPr>
          <p:cNvSpPr/>
          <p:nvPr/>
        </p:nvSpPr>
        <p:spPr>
          <a:xfrm>
            <a:off x="385254" y="2957964"/>
            <a:ext cx="4399154" cy="3223260"/>
          </a:xfrm>
          <a:custGeom>
            <a:avLst/>
            <a:gdLst>
              <a:gd name="connsiteX0" fmla="*/ 2148840 w 5865539"/>
              <a:gd name="connsiteY0" fmla="*/ 0 h 4297680"/>
              <a:gd name="connsiteX1" fmla="*/ 4297680 w 5865539"/>
              <a:gd name="connsiteY1" fmla="*/ 2148840 h 4297680"/>
              <a:gd name="connsiteX2" fmla="*/ 4201073 w 5865539"/>
              <a:gd name="connsiteY2" fmla="*/ 2787840 h 4297680"/>
              <a:gd name="connsiteX3" fmla="*/ 4167210 w 5865539"/>
              <a:gd name="connsiteY3" fmla="*/ 2880360 h 4297680"/>
              <a:gd name="connsiteX4" fmla="*/ 5636939 w 5865539"/>
              <a:gd name="connsiteY4" fmla="*/ 2880360 h 4297680"/>
              <a:gd name="connsiteX5" fmla="*/ 5865539 w 5865539"/>
              <a:gd name="connsiteY5" fmla="*/ 3108960 h 4297680"/>
              <a:gd name="connsiteX6" fmla="*/ 5636939 w 5865539"/>
              <a:gd name="connsiteY6" fmla="*/ 3337560 h 4297680"/>
              <a:gd name="connsiteX7" fmla="*/ 3938418 w 5865539"/>
              <a:gd name="connsiteY7" fmla="*/ 3337560 h 4297680"/>
              <a:gd name="connsiteX8" fmla="*/ 3930692 w 5865539"/>
              <a:gd name="connsiteY8" fmla="*/ 3350277 h 4297680"/>
              <a:gd name="connsiteX9" fmla="*/ 2148840 w 5865539"/>
              <a:gd name="connsiteY9" fmla="*/ 4297680 h 4297680"/>
              <a:gd name="connsiteX10" fmla="*/ 0 w 5865539"/>
              <a:gd name="connsiteY10" fmla="*/ 2148840 h 4297680"/>
              <a:gd name="connsiteX11" fmla="*/ 2148840 w 5865539"/>
              <a:gd name="connsiteY11" fmla="*/ 0 h 4297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5539" h="4297680">
                <a:moveTo>
                  <a:pt x="2148840" y="0"/>
                </a:moveTo>
                <a:cubicBezTo>
                  <a:pt x="3335612" y="0"/>
                  <a:pt x="4297680" y="962068"/>
                  <a:pt x="4297680" y="2148840"/>
                </a:cubicBezTo>
                <a:cubicBezTo>
                  <a:pt x="4297680" y="2371360"/>
                  <a:pt x="4263858" y="2585980"/>
                  <a:pt x="4201073" y="2787840"/>
                </a:cubicBezTo>
                <a:lnTo>
                  <a:pt x="4167210" y="2880360"/>
                </a:lnTo>
                <a:lnTo>
                  <a:pt x="5636939" y="2880360"/>
                </a:lnTo>
                <a:cubicBezTo>
                  <a:pt x="5763191" y="2880360"/>
                  <a:pt x="5865539" y="2982708"/>
                  <a:pt x="5865539" y="3108960"/>
                </a:cubicBezTo>
                <a:cubicBezTo>
                  <a:pt x="5865539" y="3235212"/>
                  <a:pt x="5763191" y="3337560"/>
                  <a:pt x="5636939" y="3337560"/>
                </a:cubicBezTo>
                <a:lnTo>
                  <a:pt x="3938418" y="3337560"/>
                </a:lnTo>
                <a:lnTo>
                  <a:pt x="3930692" y="3350277"/>
                </a:lnTo>
                <a:cubicBezTo>
                  <a:pt x="3544530" y="3921872"/>
                  <a:pt x="2890573" y="4297680"/>
                  <a:pt x="2148840" y="4297680"/>
                </a:cubicBezTo>
                <a:cubicBezTo>
                  <a:pt x="962068" y="4297680"/>
                  <a:pt x="0" y="3335612"/>
                  <a:pt x="0" y="2148840"/>
                </a:cubicBezTo>
                <a:cubicBezTo>
                  <a:pt x="0" y="962068"/>
                  <a:pt x="962068" y="0"/>
                  <a:pt x="2148840" y="0"/>
                </a:cubicBezTo>
                <a:close/>
              </a:path>
            </a:pathLst>
          </a:custGeom>
          <a:gradFill>
            <a:gsLst>
              <a:gs pos="0">
                <a:srgbClr val="07B4ED"/>
              </a:gs>
              <a:gs pos="90000">
                <a:srgbClr val="05ADB1"/>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BD48FC5B-65F2-4562-92ED-25AD2C106597}"/>
              </a:ext>
            </a:extLst>
          </p:cNvPr>
          <p:cNvSpPr/>
          <p:nvPr/>
        </p:nvSpPr>
        <p:spPr>
          <a:xfrm>
            <a:off x="625284" y="3197994"/>
            <a:ext cx="4159124" cy="2743200"/>
          </a:xfrm>
          <a:custGeom>
            <a:avLst/>
            <a:gdLst>
              <a:gd name="connsiteX0" fmla="*/ 1828800 w 5545499"/>
              <a:gd name="connsiteY0" fmla="*/ 0 h 3657600"/>
              <a:gd name="connsiteX1" fmla="*/ 3657600 w 5545499"/>
              <a:gd name="connsiteY1" fmla="*/ 1828800 h 3657600"/>
              <a:gd name="connsiteX2" fmla="*/ 3652983 w 5545499"/>
              <a:gd name="connsiteY2" fmla="*/ 1920240 h 3657600"/>
              <a:gd name="connsiteX3" fmla="*/ 5316899 w 5545499"/>
              <a:gd name="connsiteY3" fmla="*/ 1920240 h 3657600"/>
              <a:gd name="connsiteX4" fmla="*/ 5545499 w 5545499"/>
              <a:gd name="connsiteY4" fmla="*/ 2148840 h 3657600"/>
              <a:gd name="connsiteX5" fmla="*/ 5316899 w 5545499"/>
              <a:gd name="connsiteY5" fmla="*/ 2377440 h 3657600"/>
              <a:gd name="connsiteX6" fmla="*/ 3573620 w 5545499"/>
              <a:gd name="connsiteY6" fmla="*/ 2377440 h 3657600"/>
              <a:gd name="connsiteX7" fmla="*/ 3513884 w 5545499"/>
              <a:gd name="connsiteY7" fmla="*/ 2540651 h 3657600"/>
              <a:gd name="connsiteX8" fmla="*/ 1828800 w 5545499"/>
              <a:gd name="connsiteY8" fmla="*/ 3657600 h 3657600"/>
              <a:gd name="connsiteX9" fmla="*/ 0 w 5545499"/>
              <a:gd name="connsiteY9" fmla="*/ 1828800 h 3657600"/>
              <a:gd name="connsiteX10" fmla="*/ 1828800 w 5545499"/>
              <a:gd name="connsiteY10" fmla="*/ 0 h 365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5499" h="3657600">
                <a:moveTo>
                  <a:pt x="1828800" y="0"/>
                </a:moveTo>
                <a:cubicBezTo>
                  <a:pt x="2838818" y="0"/>
                  <a:pt x="3657600" y="818782"/>
                  <a:pt x="3657600" y="1828800"/>
                </a:cubicBezTo>
                <a:lnTo>
                  <a:pt x="3652983" y="1920240"/>
                </a:lnTo>
                <a:lnTo>
                  <a:pt x="5316899" y="1920240"/>
                </a:lnTo>
                <a:cubicBezTo>
                  <a:pt x="5443151" y="1920240"/>
                  <a:pt x="5545499" y="2022588"/>
                  <a:pt x="5545499" y="2148840"/>
                </a:cubicBezTo>
                <a:cubicBezTo>
                  <a:pt x="5545499" y="2275092"/>
                  <a:pt x="5443151" y="2377440"/>
                  <a:pt x="5316899" y="2377440"/>
                </a:cubicBezTo>
                <a:lnTo>
                  <a:pt x="3573620" y="2377440"/>
                </a:lnTo>
                <a:lnTo>
                  <a:pt x="3513884" y="2540651"/>
                </a:lnTo>
                <a:cubicBezTo>
                  <a:pt x="3236257" y="3197035"/>
                  <a:pt x="2586314" y="3657600"/>
                  <a:pt x="1828800" y="3657600"/>
                </a:cubicBezTo>
                <a:cubicBezTo>
                  <a:pt x="818782" y="3657600"/>
                  <a:pt x="0" y="2838818"/>
                  <a:pt x="0" y="1828800"/>
                </a:cubicBezTo>
                <a:cubicBezTo>
                  <a:pt x="0" y="818782"/>
                  <a:pt x="818782" y="0"/>
                  <a:pt x="1828800" y="0"/>
                </a:cubicBezTo>
                <a:close/>
              </a:path>
            </a:pathLst>
          </a:custGeom>
          <a:gradFill>
            <a:gsLst>
              <a:gs pos="0">
                <a:srgbClr val="7E6AAD"/>
              </a:gs>
              <a:gs pos="90000">
                <a:srgbClr val="534996"/>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22FCE92-A0E3-40C0-9D32-B9072692E7DD}"/>
              </a:ext>
            </a:extLst>
          </p:cNvPr>
          <p:cNvSpPr/>
          <p:nvPr/>
        </p:nvSpPr>
        <p:spPr>
          <a:xfrm>
            <a:off x="865314" y="3438024"/>
            <a:ext cx="3919094" cy="2263140"/>
          </a:xfrm>
          <a:custGeom>
            <a:avLst/>
            <a:gdLst>
              <a:gd name="connsiteX0" fmla="*/ 1508760 w 5225459"/>
              <a:gd name="connsiteY0" fmla="*/ 0 h 3017520"/>
              <a:gd name="connsiteX1" fmla="*/ 2898954 w 5225459"/>
              <a:gd name="connsiteY1" fmla="*/ 921483 h 3017520"/>
              <a:gd name="connsiteX2" fmla="*/ 2913096 w 5225459"/>
              <a:gd name="connsiteY2" fmla="*/ 960120 h 3017520"/>
              <a:gd name="connsiteX3" fmla="*/ 4996859 w 5225459"/>
              <a:gd name="connsiteY3" fmla="*/ 960120 h 3017520"/>
              <a:gd name="connsiteX4" fmla="*/ 5225459 w 5225459"/>
              <a:gd name="connsiteY4" fmla="*/ 1188720 h 3017520"/>
              <a:gd name="connsiteX5" fmla="*/ 4996859 w 5225459"/>
              <a:gd name="connsiteY5" fmla="*/ 1417320 h 3017520"/>
              <a:gd name="connsiteX6" fmla="*/ 3012903 w 5225459"/>
              <a:gd name="connsiteY6" fmla="*/ 1417320 h 3017520"/>
              <a:gd name="connsiteX7" fmla="*/ 3017520 w 5225459"/>
              <a:gd name="connsiteY7" fmla="*/ 1508760 h 3017520"/>
              <a:gd name="connsiteX8" fmla="*/ 1508760 w 5225459"/>
              <a:gd name="connsiteY8" fmla="*/ 3017520 h 3017520"/>
              <a:gd name="connsiteX9" fmla="*/ 0 w 5225459"/>
              <a:gd name="connsiteY9" fmla="*/ 1508760 h 3017520"/>
              <a:gd name="connsiteX10" fmla="*/ 1508760 w 5225459"/>
              <a:gd name="connsiteY10" fmla="*/ 0 h 301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5459" h="3017520">
                <a:moveTo>
                  <a:pt x="1508760" y="0"/>
                </a:moveTo>
                <a:cubicBezTo>
                  <a:pt x="2133709" y="0"/>
                  <a:pt x="2669912" y="379966"/>
                  <a:pt x="2898954" y="921483"/>
                </a:cubicBezTo>
                <a:lnTo>
                  <a:pt x="2913096" y="960120"/>
                </a:lnTo>
                <a:lnTo>
                  <a:pt x="4996859" y="960120"/>
                </a:lnTo>
                <a:cubicBezTo>
                  <a:pt x="5123111" y="960120"/>
                  <a:pt x="5225459" y="1062468"/>
                  <a:pt x="5225459" y="1188720"/>
                </a:cubicBezTo>
                <a:cubicBezTo>
                  <a:pt x="5225459" y="1314972"/>
                  <a:pt x="5123111" y="1417320"/>
                  <a:pt x="4996859" y="1417320"/>
                </a:cubicBezTo>
                <a:lnTo>
                  <a:pt x="3012903" y="1417320"/>
                </a:lnTo>
                <a:lnTo>
                  <a:pt x="3017520" y="1508760"/>
                </a:lnTo>
                <a:cubicBezTo>
                  <a:pt x="3017520" y="2342025"/>
                  <a:pt x="2342025" y="3017520"/>
                  <a:pt x="1508760" y="3017520"/>
                </a:cubicBezTo>
                <a:cubicBezTo>
                  <a:pt x="675495" y="3017520"/>
                  <a:pt x="0" y="2342025"/>
                  <a:pt x="0" y="1508760"/>
                </a:cubicBezTo>
                <a:cubicBezTo>
                  <a:pt x="0" y="675495"/>
                  <a:pt x="675495" y="0"/>
                  <a:pt x="1508760" y="0"/>
                </a:cubicBezTo>
                <a:close/>
              </a:path>
            </a:pathLst>
          </a:custGeom>
          <a:gradFill>
            <a:gsLst>
              <a:gs pos="0">
                <a:srgbClr val="EE6CAA"/>
              </a:gs>
              <a:gs pos="90000">
                <a:srgbClr val="B13199"/>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Freeform: Shape 68">
            <a:extLst>
              <a:ext uri="{FF2B5EF4-FFF2-40B4-BE49-F238E27FC236}">
                <a16:creationId xmlns:a16="http://schemas.microsoft.com/office/drawing/2014/main" id="{0C4EBB0F-CEF3-4B1D-947E-4E0F082E05A1}"/>
              </a:ext>
            </a:extLst>
          </p:cNvPr>
          <p:cNvSpPr/>
          <p:nvPr/>
        </p:nvSpPr>
        <p:spPr>
          <a:xfrm>
            <a:off x="1105344" y="3678054"/>
            <a:ext cx="3679064" cy="1783080"/>
          </a:xfrm>
          <a:custGeom>
            <a:avLst/>
            <a:gdLst>
              <a:gd name="connsiteX0" fmla="*/ 1188720 w 4905419"/>
              <a:gd name="connsiteY0" fmla="*/ 0 h 2377440"/>
              <a:gd name="connsiteX1" fmla="*/ 1230293 w 4905419"/>
              <a:gd name="connsiteY1" fmla="*/ 2099 h 2377440"/>
              <a:gd name="connsiteX2" fmla="*/ 1251117 w 4905419"/>
              <a:gd name="connsiteY2" fmla="*/ 0 h 2377440"/>
              <a:gd name="connsiteX3" fmla="*/ 4676819 w 4905419"/>
              <a:gd name="connsiteY3" fmla="*/ 0 h 2377440"/>
              <a:gd name="connsiteX4" fmla="*/ 4905419 w 4905419"/>
              <a:gd name="connsiteY4" fmla="*/ 228600 h 2377440"/>
              <a:gd name="connsiteX5" fmla="*/ 4676819 w 4905419"/>
              <a:gd name="connsiteY5" fmla="*/ 457200 h 2377440"/>
              <a:gd name="connsiteX6" fmla="*/ 2124402 w 4905419"/>
              <a:gd name="connsiteY6" fmla="*/ 457200 h 2377440"/>
              <a:gd name="connsiteX7" fmla="*/ 2174426 w 4905419"/>
              <a:gd name="connsiteY7" fmla="*/ 524095 h 2377440"/>
              <a:gd name="connsiteX8" fmla="*/ 2377440 w 4905419"/>
              <a:gd name="connsiteY8" fmla="*/ 1188720 h 2377440"/>
              <a:gd name="connsiteX9" fmla="*/ 1188720 w 4905419"/>
              <a:gd name="connsiteY9" fmla="*/ 2377440 h 2377440"/>
              <a:gd name="connsiteX10" fmla="*/ 0 w 4905419"/>
              <a:gd name="connsiteY10" fmla="*/ 1188720 h 2377440"/>
              <a:gd name="connsiteX11" fmla="*/ 1188720 w 4905419"/>
              <a:gd name="connsiteY11" fmla="*/ 0 h 2377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05419" h="2377440">
                <a:moveTo>
                  <a:pt x="1188720" y="0"/>
                </a:moveTo>
                <a:lnTo>
                  <a:pt x="1230293" y="2099"/>
                </a:lnTo>
                <a:lnTo>
                  <a:pt x="1251117" y="0"/>
                </a:lnTo>
                <a:lnTo>
                  <a:pt x="4676819" y="0"/>
                </a:lnTo>
                <a:cubicBezTo>
                  <a:pt x="4803071" y="0"/>
                  <a:pt x="4905419" y="102348"/>
                  <a:pt x="4905419" y="228600"/>
                </a:cubicBezTo>
                <a:cubicBezTo>
                  <a:pt x="4905419" y="354852"/>
                  <a:pt x="4803071" y="457200"/>
                  <a:pt x="4676819" y="457200"/>
                </a:cubicBezTo>
                <a:lnTo>
                  <a:pt x="2124402" y="457200"/>
                </a:lnTo>
                <a:lnTo>
                  <a:pt x="2174426" y="524095"/>
                </a:lnTo>
                <a:cubicBezTo>
                  <a:pt x="2302599" y="713816"/>
                  <a:pt x="2377440" y="942528"/>
                  <a:pt x="2377440" y="1188720"/>
                </a:cubicBezTo>
                <a:cubicBezTo>
                  <a:pt x="2377440" y="1845232"/>
                  <a:pt x="1845232" y="2377440"/>
                  <a:pt x="1188720" y="2377440"/>
                </a:cubicBezTo>
                <a:cubicBezTo>
                  <a:pt x="532208" y="2377440"/>
                  <a:pt x="0" y="1845232"/>
                  <a:pt x="0" y="1188720"/>
                </a:cubicBezTo>
                <a:cubicBezTo>
                  <a:pt x="0" y="532208"/>
                  <a:pt x="532208" y="0"/>
                  <a:pt x="1188720" y="0"/>
                </a:cubicBezTo>
                <a:close/>
              </a:path>
            </a:pathLst>
          </a:custGeom>
          <a:gradFill>
            <a:gsLst>
              <a:gs pos="0">
                <a:srgbClr val="FFC410"/>
              </a:gs>
              <a:gs pos="90000">
                <a:srgbClr val="E6612D"/>
              </a:gs>
            </a:gsLst>
            <a:lin ang="0" scaled="0"/>
          </a:gradFill>
          <a:ln>
            <a:no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a:extLst>
              <a:ext uri="{FF2B5EF4-FFF2-40B4-BE49-F238E27FC236}">
                <a16:creationId xmlns:a16="http://schemas.microsoft.com/office/drawing/2014/main" id="{0F8BE710-301E-4FF2-9263-8271CFA4D3A9}"/>
              </a:ext>
            </a:extLst>
          </p:cNvPr>
          <p:cNvSpPr/>
          <p:nvPr/>
        </p:nvSpPr>
        <p:spPr>
          <a:xfrm>
            <a:off x="1345373" y="3918084"/>
            <a:ext cx="1303020" cy="1303020"/>
          </a:xfrm>
          <a:prstGeom prst="ellipse">
            <a:avLst/>
          </a:prstGeom>
          <a:solidFill>
            <a:schemeClr val="bg1">
              <a:lumMod val="95000"/>
            </a:schemeClr>
          </a:solidFill>
          <a:ln w="25400">
            <a:solidFill>
              <a:schemeClr val="bg1"/>
            </a:solidFill>
          </a:ln>
          <a:effectLst>
            <a:outerShdw blurRad="177800" dist="1016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632D5CC-10BC-4F18-83ED-C346AE8D0D75}"/>
              </a:ext>
            </a:extLst>
          </p:cNvPr>
          <p:cNvSpPr/>
          <p:nvPr/>
        </p:nvSpPr>
        <p:spPr>
          <a:xfrm>
            <a:off x="5707403" y="6695847"/>
            <a:ext cx="1151565" cy="57150"/>
          </a:xfrm>
          <a:prstGeom prst="rect">
            <a:avLst/>
          </a:prstGeom>
          <a:solidFill>
            <a:srgbClr val="AF2D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AD2D97-AF2A-4E04-99DD-8151EC26DF05}"/>
              </a:ext>
            </a:extLst>
          </p:cNvPr>
          <p:cNvGrpSpPr/>
          <p:nvPr/>
        </p:nvGrpSpPr>
        <p:grpSpPr>
          <a:xfrm>
            <a:off x="3494941" y="2727923"/>
            <a:ext cx="5344260" cy="3683343"/>
            <a:chOff x="3671403" y="2727923"/>
            <a:chExt cx="5344260" cy="3683343"/>
          </a:xfrm>
        </p:grpSpPr>
        <p:grpSp>
          <p:nvGrpSpPr>
            <p:cNvPr id="16" name="Group 15">
              <a:extLst>
                <a:ext uri="{FF2B5EF4-FFF2-40B4-BE49-F238E27FC236}">
                  <a16:creationId xmlns:a16="http://schemas.microsoft.com/office/drawing/2014/main" id="{343CB8AC-B309-405B-998B-AF88CF0612E5}"/>
                </a:ext>
              </a:extLst>
            </p:cNvPr>
            <p:cNvGrpSpPr/>
            <p:nvPr/>
          </p:nvGrpSpPr>
          <p:grpSpPr>
            <a:xfrm>
              <a:off x="4944828" y="3162373"/>
              <a:ext cx="1546218" cy="2837413"/>
              <a:chOff x="4944828" y="3162373"/>
              <a:chExt cx="1546218" cy="2837413"/>
            </a:xfrm>
          </p:grpSpPr>
          <p:cxnSp>
            <p:nvCxnSpPr>
              <p:cNvPr id="91" name="Connector: Elbow 90">
                <a:extLst>
                  <a:ext uri="{FF2B5EF4-FFF2-40B4-BE49-F238E27FC236}">
                    <a16:creationId xmlns:a16="http://schemas.microsoft.com/office/drawing/2014/main" id="{2A13BB2B-7EC1-4D0C-9E36-A1B277566DF1}"/>
                  </a:ext>
                </a:extLst>
              </p:cNvPr>
              <p:cNvCxnSpPr>
                <a:cxnSpLocks/>
                <a:stCxn id="72" idx="5"/>
                <a:endCxn id="81" idx="1"/>
              </p:cNvCxnSpPr>
              <p:nvPr/>
            </p:nvCxnSpPr>
            <p:spPr>
              <a:xfrm>
                <a:off x="4944828" y="5289684"/>
                <a:ext cx="1546217" cy="710102"/>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4B1D3B39-6356-4701-91AB-B3A5C25F0072}"/>
                  </a:ext>
                </a:extLst>
              </p:cNvPr>
              <p:cNvCxnSpPr>
                <a:cxnSpLocks/>
                <a:endCxn id="78" idx="1"/>
              </p:cNvCxnSpPr>
              <p:nvPr/>
            </p:nvCxnSpPr>
            <p:spPr>
              <a:xfrm>
                <a:off x="4960870" y="4782503"/>
                <a:ext cx="1530175" cy="271478"/>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5" name="Connector: Elbow 94">
                <a:extLst>
                  <a:ext uri="{FF2B5EF4-FFF2-40B4-BE49-F238E27FC236}">
                    <a16:creationId xmlns:a16="http://schemas.microsoft.com/office/drawing/2014/main" id="{FFD69DA5-44F2-4BC3-BFA6-0EEFD280B590}"/>
                  </a:ext>
                </a:extLst>
              </p:cNvPr>
              <p:cNvCxnSpPr>
                <a:cxnSpLocks/>
                <a:stCxn id="70" idx="4"/>
                <a:endCxn id="73" idx="1"/>
              </p:cNvCxnSpPr>
              <p:nvPr/>
            </p:nvCxnSpPr>
            <p:spPr>
              <a:xfrm flipV="1">
                <a:off x="4944828" y="4108177"/>
                <a:ext cx="1546217" cy="221387"/>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5CBCD34-FDB4-40D1-9D5D-943C4F5CD99E}"/>
                  </a:ext>
                </a:extLst>
              </p:cNvPr>
              <p:cNvCxnSpPr>
                <a:cxnSpLocks/>
                <a:endCxn id="84" idx="1"/>
              </p:cNvCxnSpPr>
              <p:nvPr/>
            </p:nvCxnSpPr>
            <p:spPr>
              <a:xfrm flipV="1">
                <a:off x="4946802" y="3162373"/>
                <a:ext cx="1544244" cy="678780"/>
              </a:xfrm>
              <a:prstGeom prst="bentConnector3">
                <a:avLst>
                  <a:gd name="adj1" fmla="val 50000"/>
                </a:avLst>
              </a:prstGeom>
              <a:ln w="12700">
                <a:solidFill>
                  <a:schemeClr val="bg1"/>
                </a:solidFill>
                <a:tailEnd type="oval"/>
              </a:ln>
            </p:spPr>
            <p:style>
              <a:lnRef idx="1">
                <a:schemeClr val="accent1"/>
              </a:lnRef>
              <a:fillRef idx="0">
                <a:schemeClr val="accent1"/>
              </a:fillRef>
              <a:effectRef idx="0">
                <a:schemeClr val="accent1"/>
              </a:effectRef>
              <a:fontRef idx="minor">
                <a:schemeClr val="tx1"/>
              </a:fontRef>
            </p:style>
          </p:cxnSp>
        </p:grpSp>
        <p:grpSp>
          <p:nvGrpSpPr>
            <p:cNvPr id="160" name="Group 159">
              <a:extLst>
                <a:ext uri="{FF2B5EF4-FFF2-40B4-BE49-F238E27FC236}">
                  <a16:creationId xmlns:a16="http://schemas.microsoft.com/office/drawing/2014/main" id="{817D8AA1-641B-467D-B582-47B917FC7E61}"/>
                </a:ext>
              </a:extLst>
            </p:cNvPr>
            <p:cNvGrpSpPr/>
            <p:nvPr/>
          </p:nvGrpSpPr>
          <p:grpSpPr>
            <a:xfrm>
              <a:off x="3671403" y="3696434"/>
              <a:ext cx="1254139" cy="1740188"/>
              <a:chOff x="4892252" y="2289360"/>
              <a:chExt cx="1672185" cy="2320250"/>
            </a:xfrm>
          </p:grpSpPr>
          <p:grpSp>
            <p:nvGrpSpPr>
              <p:cNvPr id="113" name="Group 112">
                <a:extLst>
                  <a:ext uri="{FF2B5EF4-FFF2-40B4-BE49-F238E27FC236}">
                    <a16:creationId xmlns:a16="http://schemas.microsoft.com/office/drawing/2014/main" id="{C5000B5D-9FF9-4796-ADBD-142E5F0E217C}"/>
                  </a:ext>
                </a:extLst>
              </p:cNvPr>
              <p:cNvGrpSpPr/>
              <p:nvPr/>
            </p:nvGrpSpPr>
            <p:grpSpPr>
              <a:xfrm>
                <a:off x="4892252" y="2289360"/>
                <a:ext cx="1672185" cy="400109"/>
                <a:chOff x="4892252" y="2289360"/>
                <a:chExt cx="1672185" cy="400109"/>
              </a:xfrm>
            </p:grpSpPr>
            <p:sp>
              <p:nvSpPr>
                <p:cNvPr id="111" name="Rectangle 110">
                  <a:extLst>
                    <a:ext uri="{FF2B5EF4-FFF2-40B4-BE49-F238E27FC236}">
                      <a16:creationId xmlns:a16="http://schemas.microsoft.com/office/drawing/2014/main" id="{A36FE9BA-211A-413D-AE5C-4BE637E9131E}"/>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Rectangle 111">
                  <a:extLst>
                    <a:ext uri="{FF2B5EF4-FFF2-40B4-BE49-F238E27FC236}">
                      <a16:creationId xmlns:a16="http://schemas.microsoft.com/office/drawing/2014/main" id="{368482C0-BAA6-41E7-A7E0-AF16A2C9706C}"/>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A</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4" name="Group 113">
                <a:extLst>
                  <a:ext uri="{FF2B5EF4-FFF2-40B4-BE49-F238E27FC236}">
                    <a16:creationId xmlns:a16="http://schemas.microsoft.com/office/drawing/2014/main" id="{E28602DE-DFE7-4E06-9156-D402F47D0C8F}"/>
                  </a:ext>
                </a:extLst>
              </p:cNvPr>
              <p:cNvGrpSpPr/>
              <p:nvPr/>
            </p:nvGrpSpPr>
            <p:grpSpPr>
              <a:xfrm>
                <a:off x="4892252" y="2924645"/>
                <a:ext cx="1672185" cy="400109"/>
                <a:chOff x="4892252" y="2289360"/>
                <a:chExt cx="1672185" cy="400109"/>
              </a:xfrm>
            </p:grpSpPr>
            <p:sp>
              <p:nvSpPr>
                <p:cNvPr id="115" name="Rectangle 114">
                  <a:extLst>
                    <a:ext uri="{FF2B5EF4-FFF2-40B4-BE49-F238E27FC236}">
                      <a16:creationId xmlns:a16="http://schemas.microsoft.com/office/drawing/2014/main" id="{505743C4-9743-4187-B88A-AEDA6CD5644C}"/>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 name="Rectangle 115">
                  <a:extLst>
                    <a:ext uri="{FF2B5EF4-FFF2-40B4-BE49-F238E27FC236}">
                      <a16:creationId xmlns:a16="http://schemas.microsoft.com/office/drawing/2014/main" id="{14337319-7A77-4CA9-885A-DCFC147C5990}"/>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B</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17" name="Group 116">
                <a:extLst>
                  <a:ext uri="{FF2B5EF4-FFF2-40B4-BE49-F238E27FC236}">
                    <a16:creationId xmlns:a16="http://schemas.microsoft.com/office/drawing/2014/main" id="{7C7464A7-EBD5-4ADB-A684-EBD75539FBD2}"/>
                  </a:ext>
                </a:extLst>
              </p:cNvPr>
              <p:cNvGrpSpPr/>
              <p:nvPr/>
            </p:nvGrpSpPr>
            <p:grpSpPr>
              <a:xfrm>
                <a:off x="4892252" y="3565077"/>
                <a:ext cx="1672185" cy="400109"/>
                <a:chOff x="4892252" y="2289360"/>
                <a:chExt cx="1672185" cy="400109"/>
              </a:xfrm>
            </p:grpSpPr>
            <p:sp>
              <p:nvSpPr>
                <p:cNvPr id="118" name="Rectangle 117">
                  <a:extLst>
                    <a:ext uri="{FF2B5EF4-FFF2-40B4-BE49-F238E27FC236}">
                      <a16:creationId xmlns:a16="http://schemas.microsoft.com/office/drawing/2014/main" id="{CC2607D9-201A-4D0D-A7F4-98B8FEEA0F77}"/>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Rectangle 118">
                  <a:extLst>
                    <a:ext uri="{FF2B5EF4-FFF2-40B4-BE49-F238E27FC236}">
                      <a16:creationId xmlns:a16="http://schemas.microsoft.com/office/drawing/2014/main" id="{79F9D0E2-E0EB-4A7D-8E09-7BF3B733B4D5}"/>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C</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nvGrpSpPr>
              <p:cNvPr id="120" name="Group 119">
                <a:extLst>
                  <a:ext uri="{FF2B5EF4-FFF2-40B4-BE49-F238E27FC236}">
                    <a16:creationId xmlns:a16="http://schemas.microsoft.com/office/drawing/2014/main" id="{845D0E15-5693-4B33-9428-5F163BF78DA5}"/>
                  </a:ext>
                </a:extLst>
              </p:cNvPr>
              <p:cNvGrpSpPr/>
              <p:nvPr/>
            </p:nvGrpSpPr>
            <p:grpSpPr>
              <a:xfrm>
                <a:off x="4892252" y="4209501"/>
                <a:ext cx="1672185" cy="400109"/>
                <a:chOff x="4892252" y="2289360"/>
                <a:chExt cx="1672185" cy="400109"/>
              </a:xfrm>
            </p:grpSpPr>
            <p:sp>
              <p:nvSpPr>
                <p:cNvPr id="121" name="Rectangle 120">
                  <a:extLst>
                    <a:ext uri="{FF2B5EF4-FFF2-40B4-BE49-F238E27FC236}">
                      <a16:creationId xmlns:a16="http://schemas.microsoft.com/office/drawing/2014/main" id="{2B57B94D-BC07-469B-B8D6-18129598296A}"/>
                    </a:ext>
                  </a:extLst>
                </p:cNvPr>
                <p:cNvSpPr/>
                <p:nvPr/>
              </p:nvSpPr>
              <p:spPr>
                <a:xfrm>
                  <a:off x="4892252" y="2330380"/>
                  <a:ext cx="1202666" cy="30777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 name="Rectangle 121">
                  <a:extLst>
                    <a:ext uri="{FF2B5EF4-FFF2-40B4-BE49-F238E27FC236}">
                      <a16:creationId xmlns:a16="http://schemas.microsoft.com/office/drawing/2014/main" id="{13D78956-63E4-4283-873F-FF521CEF0551}"/>
                    </a:ext>
                  </a:extLst>
                </p:cNvPr>
                <p:cNvSpPr/>
                <p:nvPr/>
              </p:nvSpPr>
              <p:spPr>
                <a:xfrm>
                  <a:off x="5972550" y="2289360"/>
                  <a:ext cx="591887" cy="40010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Open Sans" panose="020B0606030504020204" pitchFamily="34" charset="0"/>
                      <a:ea typeface="+mn-ea"/>
                      <a:cs typeface="+mn-cs"/>
                    </a:rPr>
                    <a:t>D</a:t>
                  </a:r>
                  <a:endParaRPr kumimoji="0" lang="en-US" sz="13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grpSp>
        </p:grpSp>
        <p:grpSp>
          <p:nvGrpSpPr>
            <p:cNvPr id="79" name="Group 78">
              <a:extLst>
                <a:ext uri="{FF2B5EF4-FFF2-40B4-BE49-F238E27FC236}">
                  <a16:creationId xmlns:a16="http://schemas.microsoft.com/office/drawing/2014/main" id="{F9C9521F-00C0-4825-98EE-AE285A564783}"/>
                </a:ext>
              </a:extLst>
            </p:cNvPr>
            <p:cNvGrpSpPr/>
            <p:nvPr/>
          </p:nvGrpSpPr>
          <p:grpSpPr>
            <a:xfrm>
              <a:off x="6491045" y="5565336"/>
              <a:ext cx="2524618" cy="845930"/>
              <a:chOff x="7998781" y="1815927"/>
              <a:chExt cx="2651760" cy="1127906"/>
            </a:xfrm>
          </p:grpSpPr>
          <p:sp>
            <p:nvSpPr>
              <p:cNvPr id="80" name="Rectangle: Rounded Corners 79">
                <a:extLst>
                  <a:ext uri="{FF2B5EF4-FFF2-40B4-BE49-F238E27FC236}">
                    <a16:creationId xmlns:a16="http://schemas.microsoft.com/office/drawing/2014/main" id="{E2D5C42A-0E14-47AB-BF08-AF08CA7469B4}"/>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tangle: Rounded Corners 80">
                <a:extLst>
                  <a:ext uri="{FF2B5EF4-FFF2-40B4-BE49-F238E27FC236}">
                    <a16:creationId xmlns:a16="http://schemas.microsoft.com/office/drawing/2014/main" id="{D7D474FA-3A1E-4BF6-9707-5E0F33E987DD}"/>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Conceit</a:t>
                </a:r>
              </a:p>
            </p:txBody>
          </p:sp>
        </p:grpSp>
        <p:grpSp>
          <p:nvGrpSpPr>
            <p:cNvPr id="76" name="Group 75">
              <a:extLst>
                <a:ext uri="{FF2B5EF4-FFF2-40B4-BE49-F238E27FC236}">
                  <a16:creationId xmlns:a16="http://schemas.microsoft.com/office/drawing/2014/main" id="{67A88F13-3798-416E-B812-2FD44A3FEFDE}"/>
                </a:ext>
              </a:extLst>
            </p:cNvPr>
            <p:cNvGrpSpPr/>
            <p:nvPr/>
          </p:nvGrpSpPr>
          <p:grpSpPr>
            <a:xfrm>
              <a:off x="6491045" y="4619531"/>
              <a:ext cx="2524618" cy="845930"/>
              <a:chOff x="7998781" y="1815927"/>
              <a:chExt cx="2651760" cy="1127906"/>
            </a:xfrm>
          </p:grpSpPr>
          <p:sp>
            <p:nvSpPr>
              <p:cNvPr id="77" name="Rectangle: Rounded Corners 76">
                <a:extLst>
                  <a:ext uri="{FF2B5EF4-FFF2-40B4-BE49-F238E27FC236}">
                    <a16:creationId xmlns:a16="http://schemas.microsoft.com/office/drawing/2014/main" id="{A3A98778-5C75-415E-8EA9-80970424B1B2}"/>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Rectangle: Rounded Corners 77">
                <a:extLst>
                  <a:ext uri="{FF2B5EF4-FFF2-40B4-BE49-F238E27FC236}">
                    <a16:creationId xmlns:a16="http://schemas.microsoft.com/office/drawing/2014/main" id="{DA27CF56-28D8-4EE0-B5A8-1022AA5FCB68}"/>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Humility</a:t>
                </a:r>
              </a:p>
            </p:txBody>
          </p:sp>
        </p:grpSp>
        <p:grpSp>
          <p:nvGrpSpPr>
            <p:cNvPr id="75" name="Group 74">
              <a:extLst>
                <a:ext uri="{FF2B5EF4-FFF2-40B4-BE49-F238E27FC236}">
                  <a16:creationId xmlns:a16="http://schemas.microsoft.com/office/drawing/2014/main" id="{4449BB3B-C156-4B99-9DBC-2111119E01A9}"/>
                </a:ext>
              </a:extLst>
            </p:cNvPr>
            <p:cNvGrpSpPr/>
            <p:nvPr/>
          </p:nvGrpSpPr>
          <p:grpSpPr>
            <a:xfrm>
              <a:off x="6491045" y="3673727"/>
              <a:ext cx="2524618" cy="845930"/>
              <a:chOff x="7998781" y="1815927"/>
              <a:chExt cx="2651760" cy="1127906"/>
            </a:xfrm>
          </p:grpSpPr>
          <p:sp>
            <p:nvSpPr>
              <p:cNvPr id="74" name="Rectangle: Rounded Corners 73">
                <a:extLst>
                  <a:ext uri="{FF2B5EF4-FFF2-40B4-BE49-F238E27FC236}">
                    <a16:creationId xmlns:a16="http://schemas.microsoft.com/office/drawing/2014/main" id="{1FE62E5B-6E9B-4384-9D88-1C0C5B993529}"/>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ectangle: Rounded Corners 72">
                <a:extLst>
                  <a:ext uri="{FF2B5EF4-FFF2-40B4-BE49-F238E27FC236}">
                    <a16:creationId xmlns:a16="http://schemas.microsoft.com/office/drawing/2014/main" id="{BE1E2FC3-5BFA-487C-B4BE-9C353695BFD2}"/>
                  </a:ext>
                </a:extLst>
              </p:cNvPr>
              <p:cNvSpPr/>
              <p:nvPr/>
            </p:nvSpPr>
            <p:spPr>
              <a:xfrm>
                <a:off x="7998781" y="1846554"/>
                <a:ext cx="2651760" cy="1097279"/>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Pride</a:t>
                </a:r>
              </a:p>
            </p:txBody>
          </p:sp>
        </p:grpSp>
        <p:grpSp>
          <p:nvGrpSpPr>
            <p:cNvPr id="82" name="Group 81">
              <a:extLst>
                <a:ext uri="{FF2B5EF4-FFF2-40B4-BE49-F238E27FC236}">
                  <a16:creationId xmlns:a16="http://schemas.microsoft.com/office/drawing/2014/main" id="{EDE8EF71-A5B1-4433-AABC-AE6A39B260B0}"/>
                </a:ext>
              </a:extLst>
            </p:cNvPr>
            <p:cNvGrpSpPr/>
            <p:nvPr/>
          </p:nvGrpSpPr>
          <p:grpSpPr>
            <a:xfrm>
              <a:off x="6491045" y="2727923"/>
              <a:ext cx="2524618" cy="845930"/>
              <a:chOff x="7998781" y="1815927"/>
              <a:chExt cx="2651760" cy="1127906"/>
            </a:xfrm>
          </p:grpSpPr>
          <p:sp>
            <p:nvSpPr>
              <p:cNvPr id="83" name="Rectangle: Rounded Corners 82">
                <a:extLst>
                  <a:ext uri="{FF2B5EF4-FFF2-40B4-BE49-F238E27FC236}">
                    <a16:creationId xmlns:a16="http://schemas.microsoft.com/office/drawing/2014/main" id="{94B15833-E42C-4AD6-AC68-33A97F401C8B}"/>
                  </a:ext>
                </a:extLst>
              </p:cNvPr>
              <p:cNvSpPr/>
              <p:nvPr/>
            </p:nvSpPr>
            <p:spPr>
              <a:xfrm>
                <a:off x="7998781" y="1815927"/>
                <a:ext cx="2651760" cy="1097280"/>
              </a:xfrm>
              <a:prstGeom prst="roundRect">
                <a:avLst>
                  <a:gd name="adj" fmla="val 121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Rectangle: Rounded Corners 83">
                <a:extLst>
                  <a:ext uri="{FF2B5EF4-FFF2-40B4-BE49-F238E27FC236}">
                    <a16:creationId xmlns:a16="http://schemas.microsoft.com/office/drawing/2014/main" id="{A69B51FA-E14B-42EB-A6A4-3E51C2E4B1C9}"/>
                  </a:ext>
                </a:extLst>
              </p:cNvPr>
              <p:cNvSpPr/>
              <p:nvPr/>
            </p:nvSpPr>
            <p:spPr>
              <a:xfrm>
                <a:off x="7998782" y="1846553"/>
                <a:ext cx="2651759" cy="1097280"/>
              </a:xfrm>
              <a:prstGeom prst="roundRect">
                <a:avLst>
                  <a:gd name="adj" fmla="val 1215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Ego</a:t>
                </a:r>
              </a:p>
            </p:txBody>
          </p:sp>
        </p:grpSp>
      </p:grpSp>
      <p:pic>
        <p:nvPicPr>
          <p:cNvPr id="85" name="Picture 6" descr="Surah Al-Falaq Introduction — Muflihun">
            <a:extLst>
              <a:ext uri="{FF2B5EF4-FFF2-40B4-BE49-F238E27FC236}">
                <a16:creationId xmlns:a16="http://schemas.microsoft.com/office/drawing/2014/main" id="{76390DC7-C87E-4658-A4EE-1BF07E1B8DBF}"/>
              </a:ext>
            </a:extLst>
          </p:cNvPr>
          <p:cNvPicPr>
            <a:picLocks noChangeAspect="1" noChangeArrowheads="1"/>
          </p:cNvPicPr>
          <p:nvPr/>
        </p:nvPicPr>
        <p:blipFill>
          <a:blip r:embed="rId2">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011861" y="3792350"/>
            <a:ext cx="2011680" cy="155448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Group 25">
            <a:extLst>
              <a:ext uri="{FF2B5EF4-FFF2-40B4-BE49-F238E27FC236}">
                <a16:creationId xmlns:a16="http://schemas.microsoft.com/office/drawing/2014/main" id="{433FE496-0B1B-420F-8613-189CA267FC25}"/>
              </a:ext>
            </a:extLst>
          </p:cNvPr>
          <p:cNvGrpSpPr/>
          <p:nvPr/>
        </p:nvGrpSpPr>
        <p:grpSpPr>
          <a:xfrm>
            <a:off x="14068" y="6688327"/>
            <a:ext cx="9145441" cy="57150"/>
            <a:chOff x="14068" y="6688327"/>
            <a:chExt cx="9145441" cy="57150"/>
          </a:xfrm>
        </p:grpSpPr>
        <p:sp>
          <p:nvSpPr>
            <p:cNvPr id="3" name="Rectangle 2">
              <a:extLst>
                <a:ext uri="{FF2B5EF4-FFF2-40B4-BE49-F238E27FC236}">
                  <a16:creationId xmlns:a16="http://schemas.microsoft.com/office/drawing/2014/main" id="{F3A5636A-AB3A-44B8-A1B7-BAAEB4357BD9}"/>
                </a:ext>
              </a:extLst>
            </p:cNvPr>
            <p:cNvSpPr/>
            <p:nvPr/>
          </p:nvSpPr>
          <p:spPr>
            <a:xfrm>
              <a:off x="14068"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EBEAFCCA-AF5C-43E0-A65C-3B9082B59409}"/>
                </a:ext>
              </a:extLst>
            </p:cNvPr>
            <p:cNvSpPr/>
            <p:nvPr/>
          </p:nvSpPr>
          <p:spPr>
            <a:xfrm>
              <a:off x="1164191" y="6688327"/>
              <a:ext cx="1151565" cy="57150"/>
            </a:xfrm>
            <a:prstGeom prst="rect">
              <a:avLst/>
            </a:prstGeom>
            <a:solidFill>
              <a:srgbClr val="00AB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6D9C8E3-61D2-43D2-809F-085BAD50F67B}"/>
                </a:ext>
              </a:extLst>
            </p:cNvPr>
            <p:cNvSpPr/>
            <p:nvPr/>
          </p:nvSpPr>
          <p:spPr>
            <a:xfrm>
              <a:off x="2256737" y="6688327"/>
              <a:ext cx="1151565" cy="57150"/>
            </a:xfrm>
            <a:prstGeom prst="rect">
              <a:avLst/>
            </a:prstGeom>
            <a:solidFill>
              <a:srgbClr val="7B6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FD16D8E7-F18C-40EC-A868-322CD97223C1}"/>
                </a:ext>
              </a:extLst>
            </p:cNvPr>
            <p:cNvSpPr/>
            <p:nvPr/>
          </p:nvSpPr>
          <p:spPr>
            <a:xfrm>
              <a:off x="3406861" y="6688327"/>
              <a:ext cx="1151565" cy="57150"/>
            </a:xfrm>
            <a:prstGeom prst="rect">
              <a:avLst/>
            </a:prstGeom>
            <a:solidFill>
              <a:srgbClr val="504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124A854-840D-4243-AC5C-F29D3D74406E}"/>
                </a:ext>
              </a:extLst>
            </p:cNvPr>
            <p:cNvSpPr/>
            <p:nvPr/>
          </p:nvSpPr>
          <p:spPr>
            <a:xfrm>
              <a:off x="4557279" y="6688327"/>
              <a:ext cx="1151565" cy="57150"/>
            </a:xfrm>
            <a:prstGeom prst="rect">
              <a:avLst/>
            </a:prstGeom>
            <a:solidFill>
              <a:srgbClr val="EE69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0D1CE796-2FD1-41AB-B608-6F45D95E6135}"/>
                </a:ext>
              </a:extLst>
            </p:cNvPr>
            <p:cNvSpPr/>
            <p:nvPr/>
          </p:nvSpPr>
          <p:spPr>
            <a:xfrm>
              <a:off x="6857821" y="6688327"/>
              <a:ext cx="1151565" cy="57150"/>
            </a:xfrm>
            <a:prstGeom prst="rect">
              <a:avLst/>
            </a:prstGeom>
            <a:solidFill>
              <a:srgbClr val="02B2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4610F625-0BA0-40B5-BCFB-1EB4687198C4}"/>
                </a:ext>
              </a:extLst>
            </p:cNvPr>
            <p:cNvSpPr/>
            <p:nvPr/>
          </p:nvSpPr>
          <p:spPr>
            <a:xfrm>
              <a:off x="8007944" y="6688327"/>
              <a:ext cx="1151565" cy="57150"/>
            </a:xfrm>
            <a:prstGeom prst="rect">
              <a:avLst/>
            </a:prstGeom>
            <a:solidFill>
              <a:srgbClr val="E76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7" name="TextBox 26">
            <a:extLst>
              <a:ext uri="{FF2B5EF4-FFF2-40B4-BE49-F238E27FC236}">
                <a16:creationId xmlns:a16="http://schemas.microsoft.com/office/drawing/2014/main" id="{E5FCEEA9-097A-4FE4-BD98-34B895414260}"/>
              </a:ext>
            </a:extLst>
          </p:cNvPr>
          <p:cNvSpPr txBox="1"/>
          <p:nvPr/>
        </p:nvSpPr>
        <p:spPr>
          <a:xfrm>
            <a:off x="202792" y="112523"/>
            <a:ext cx="1325043"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Question </a:t>
            </a:r>
            <a:r>
              <a:rPr lang="en-US" dirty="0">
                <a:solidFill>
                  <a:srgbClr val="FFFF00"/>
                </a:solidFill>
                <a:latin typeface="Calibri" panose="020F0502020204030204"/>
              </a:rPr>
              <a:t>10</a:t>
            </a:r>
            <a:endPar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2E1A6C57-B64D-470B-9941-F825D6084FAA}"/>
              </a:ext>
            </a:extLst>
          </p:cNvPr>
          <p:cNvSpPr txBox="1"/>
          <p:nvPr/>
        </p:nvSpPr>
        <p:spPr>
          <a:xfrm>
            <a:off x="153705" y="497306"/>
            <a:ext cx="7676332" cy="95410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Which of the following is achieved through seeking </a:t>
            </a:r>
            <a:b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refuge of Allah (</a:t>
            </a:r>
            <a:r>
              <a:rPr kumimoji="0" lang="en-US" sz="2800" b="0" i="0" u="none" strike="noStrike" kern="1200" cap="none" spc="0" normalizeH="0" baseline="0" noProof="0" dirty="0" err="1">
                <a:ln>
                  <a:noFill/>
                </a:ln>
                <a:solidFill>
                  <a:prstClr val="white"/>
                </a:solidFill>
                <a:effectLst/>
                <a:uLnTx/>
                <a:uFillTx/>
                <a:latin typeface="Calibri" panose="020F0502020204030204"/>
                <a:ea typeface="+mn-ea"/>
                <a:cs typeface="+mn-cs"/>
              </a:rPr>
              <a:t>SwT</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30" name="Graphic 29" descr="Badge Tick1 with solid fill">
            <a:extLst>
              <a:ext uri="{FF2B5EF4-FFF2-40B4-BE49-F238E27FC236}">
                <a16:creationId xmlns:a16="http://schemas.microsoft.com/office/drawing/2014/main" id="{63DB261E-0A55-4B96-A482-AD871018B9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5965" y="4625601"/>
            <a:ext cx="365760" cy="365760"/>
          </a:xfrm>
          <a:prstGeom prst="rect">
            <a:avLst/>
          </a:prstGeom>
        </p:spPr>
      </p:pic>
    </p:spTree>
    <p:extLst>
      <p:ext uri="{BB962C8B-B14F-4D97-AF65-F5344CB8AC3E}">
        <p14:creationId xmlns:p14="http://schemas.microsoft.com/office/powerpoint/2010/main" val="311771334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750" fill="hold"/>
                                        <p:tgtEl>
                                          <p:spTgt spid="72"/>
                                        </p:tgtEl>
                                        <p:attrNameLst>
                                          <p:attrName>ppt_w</p:attrName>
                                        </p:attrNameLst>
                                      </p:cBhvr>
                                      <p:tavLst>
                                        <p:tav tm="0">
                                          <p:val>
                                            <p:fltVal val="0"/>
                                          </p:val>
                                        </p:tav>
                                        <p:tav tm="100000">
                                          <p:val>
                                            <p:strVal val="#ppt_w"/>
                                          </p:val>
                                        </p:tav>
                                      </p:tavLst>
                                    </p:anim>
                                    <p:anim calcmode="lin" valueType="num">
                                      <p:cBhvr>
                                        <p:cTn id="8" dur="750" fill="hold"/>
                                        <p:tgtEl>
                                          <p:spTgt spid="72"/>
                                        </p:tgtEl>
                                        <p:attrNameLst>
                                          <p:attrName>ppt_h</p:attrName>
                                        </p:attrNameLst>
                                      </p:cBhvr>
                                      <p:tavLst>
                                        <p:tav tm="0">
                                          <p:val>
                                            <p:fltVal val="0"/>
                                          </p:val>
                                        </p:tav>
                                        <p:tav tm="100000">
                                          <p:val>
                                            <p:strVal val="#ppt_h"/>
                                          </p:val>
                                        </p:tav>
                                      </p:tavLst>
                                    </p:anim>
                                    <p:anim calcmode="lin" valueType="num">
                                      <p:cBhvr>
                                        <p:cTn id="9" dur="750" fill="hold"/>
                                        <p:tgtEl>
                                          <p:spTgt spid="72"/>
                                        </p:tgtEl>
                                        <p:attrNameLst>
                                          <p:attrName>style.rotation</p:attrName>
                                        </p:attrNameLst>
                                      </p:cBhvr>
                                      <p:tavLst>
                                        <p:tav tm="0">
                                          <p:val>
                                            <p:fltVal val="90"/>
                                          </p:val>
                                        </p:tav>
                                        <p:tav tm="100000">
                                          <p:val>
                                            <p:fltVal val="0"/>
                                          </p:val>
                                        </p:tav>
                                      </p:tavLst>
                                    </p:anim>
                                    <p:animEffect transition="in" filter="fade">
                                      <p:cBhvr>
                                        <p:cTn id="10" dur="750"/>
                                        <p:tgtEl>
                                          <p:spTgt spid="72"/>
                                        </p:tgtEl>
                                      </p:cBhvr>
                                    </p:animEffect>
                                  </p:childTnLst>
                                </p:cTn>
                              </p:par>
                              <p:par>
                                <p:cTn id="11" presetID="31" presetClass="entr" presetSubtype="0" fill="hold" grpId="0" nodeType="withEffect">
                                  <p:stCondLst>
                                    <p:cond delay="250"/>
                                  </p:stCondLst>
                                  <p:childTnLst>
                                    <p:set>
                                      <p:cBhvr>
                                        <p:cTn id="12" dur="1" fill="hold">
                                          <p:stCondLst>
                                            <p:cond delay="0"/>
                                          </p:stCondLst>
                                        </p:cTn>
                                        <p:tgtEl>
                                          <p:spTgt spid="71"/>
                                        </p:tgtEl>
                                        <p:attrNameLst>
                                          <p:attrName>style.visibility</p:attrName>
                                        </p:attrNameLst>
                                      </p:cBhvr>
                                      <p:to>
                                        <p:strVal val="visible"/>
                                      </p:to>
                                    </p:set>
                                    <p:anim calcmode="lin" valueType="num">
                                      <p:cBhvr>
                                        <p:cTn id="13" dur="750" fill="hold"/>
                                        <p:tgtEl>
                                          <p:spTgt spid="71"/>
                                        </p:tgtEl>
                                        <p:attrNameLst>
                                          <p:attrName>ppt_w</p:attrName>
                                        </p:attrNameLst>
                                      </p:cBhvr>
                                      <p:tavLst>
                                        <p:tav tm="0">
                                          <p:val>
                                            <p:fltVal val="0"/>
                                          </p:val>
                                        </p:tav>
                                        <p:tav tm="100000">
                                          <p:val>
                                            <p:strVal val="#ppt_w"/>
                                          </p:val>
                                        </p:tav>
                                      </p:tavLst>
                                    </p:anim>
                                    <p:anim calcmode="lin" valueType="num">
                                      <p:cBhvr>
                                        <p:cTn id="14" dur="750" fill="hold"/>
                                        <p:tgtEl>
                                          <p:spTgt spid="71"/>
                                        </p:tgtEl>
                                        <p:attrNameLst>
                                          <p:attrName>ppt_h</p:attrName>
                                        </p:attrNameLst>
                                      </p:cBhvr>
                                      <p:tavLst>
                                        <p:tav tm="0">
                                          <p:val>
                                            <p:fltVal val="0"/>
                                          </p:val>
                                        </p:tav>
                                        <p:tav tm="100000">
                                          <p:val>
                                            <p:strVal val="#ppt_h"/>
                                          </p:val>
                                        </p:tav>
                                      </p:tavLst>
                                    </p:anim>
                                    <p:anim calcmode="lin" valueType="num">
                                      <p:cBhvr>
                                        <p:cTn id="15" dur="750" fill="hold"/>
                                        <p:tgtEl>
                                          <p:spTgt spid="71"/>
                                        </p:tgtEl>
                                        <p:attrNameLst>
                                          <p:attrName>style.rotation</p:attrName>
                                        </p:attrNameLst>
                                      </p:cBhvr>
                                      <p:tavLst>
                                        <p:tav tm="0">
                                          <p:val>
                                            <p:fltVal val="90"/>
                                          </p:val>
                                        </p:tav>
                                        <p:tav tm="100000">
                                          <p:val>
                                            <p:fltVal val="0"/>
                                          </p:val>
                                        </p:tav>
                                      </p:tavLst>
                                    </p:anim>
                                    <p:animEffect transition="in" filter="fade">
                                      <p:cBhvr>
                                        <p:cTn id="16" dur="750"/>
                                        <p:tgtEl>
                                          <p:spTgt spid="71"/>
                                        </p:tgtEl>
                                      </p:cBhvr>
                                    </p:animEffect>
                                  </p:childTnLst>
                                </p:cTn>
                              </p:par>
                              <p:par>
                                <p:cTn id="17" presetID="31" presetClass="entr" presetSubtype="0" fill="hold" grpId="0" nodeType="withEffect">
                                  <p:stCondLst>
                                    <p:cond delay="500"/>
                                  </p:stCondLst>
                                  <p:childTnLst>
                                    <p:set>
                                      <p:cBhvr>
                                        <p:cTn id="18" dur="1" fill="hold">
                                          <p:stCondLst>
                                            <p:cond delay="0"/>
                                          </p:stCondLst>
                                        </p:cTn>
                                        <p:tgtEl>
                                          <p:spTgt spid="70"/>
                                        </p:tgtEl>
                                        <p:attrNameLst>
                                          <p:attrName>style.visibility</p:attrName>
                                        </p:attrNameLst>
                                      </p:cBhvr>
                                      <p:to>
                                        <p:strVal val="visible"/>
                                      </p:to>
                                    </p:set>
                                    <p:anim calcmode="lin" valueType="num">
                                      <p:cBhvr>
                                        <p:cTn id="19" dur="750" fill="hold"/>
                                        <p:tgtEl>
                                          <p:spTgt spid="70"/>
                                        </p:tgtEl>
                                        <p:attrNameLst>
                                          <p:attrName>ppt_w</p:attrName>
                                        </p:attrNameLst>
                                      </p:cBhvr>
                                      <p:tavLst>
                                        <p:tav tm="0">
                                          <p:val>
                                            <p:fltVal val="0"/>
                                          </p:val>
                                        </p:tav>
                                        <p:tav tm="100000">
                                          <p:val>
                                            <p:strVal val="#ppt_w"/>
                                          </p:val>
                                        </p:tav>
                                      </p:tavLst>
                                    </p:anim>
                                    <p:anim calcmode="lin" valueType="num">
                                      <p:cBhvr>
                                        <p:cTn id="20" dur="750" fill="hold"/>
                                        <p:tgtEl>
                                          <p:spTgt spid="70"/>
                                        </p:tgtEl>
                                        <p:attrNameLst>
                                          <p:attrName>ppt_h</p:attrName>
                                        </p:attrNameLst>
                                      </p:cBhvr>
                                      <p:tavLst>
                                        <p:tav tm="0">
                                          <p:val>
                                            <p:fltVal val="0"/>
                                          </p:val>
                                        </p:tav>
                                        <p:tav tm="100000">
                                          <p:val>
                                            <p:strVal val="#ppt_h"/>
                                          </p:val>
                                        </p:tav>
                                      </p:tavLst>
                                    </p:anim>
                                    <p:anim calcmode="lin" valueType="num">
                                      <p:cBhvr>
                                        <p:cTn id="21" dur="750" fill="hold"/>
                                        <p:tgtEl>
                                          <p:spTgt spid="70"/>
                                        </p:tgtEl>
                                        <p:attrNameLst>
                                          <p:attrName>style.rotation</p:attrName>
                                        </p:attrNameLst>
                                      </p:cBhvr>
                                      <p:tavLst>
                                        <p:tav tm="0">
                                          <p:val>
                                            <p:fltVal val="90"/>
                                          </p:val>
                                        </p:tav>
                                        <p:tav tm="100000">
                                          <p:val>
                                            <p:fltVal val="0"/>
                                          </p:val>
                                        </p:tav>
                                      </p:tavLst>
                                    </p:anim>
                                    <p:animEffect transition="in" filter="fade">
                                      <p:cBhvr>
                                        <p:cTn id="22" dur="750"/>
                                        <p:tgtEl>
                                          <p:spTgt spid="70"/>
                                        </p:tgtEl>
                                      </p:cBhvr>
                                    </p:animEffect>
                                  </p:childTnLst>
                                </p:cTn>
                              </p:par>
                              <p:par>
                                <p:cTn id="23" presetID="31" presetClass="entr" presetSubtype="0" fill="hold" grpId="0" nodeType="withEffect">
                                  <p:stCondLst>
                                    <p:cond delay="750"/>
                                  </p:stCondLst>
                                  <p:childTnLst>
                                    <p:set>
                                      <p:cBhvr>
                                        <p:cTn id="24" dur="1" fill="hold">
                                          <p:stCondLst>
                                            <p:cond delay="0"/>
                                          </p:stCondLst>
                                        </p:cTn>
                                        <p:tgtEl>
                                          <p:spTgt spid="69"/>
                                        </p:tgtEl>
                                        <p:attrNameLst>
                                          <p:attrName>style.visibility</p:attrName>
                                        </p:attrNameLst>
                                      </p:cBhvr>
                                      <p:to>
                                        <p:strVal val="visible"/>
                                      </p:to>
                                    </p:set>
                                    <p:anim calcmode="lin" valueType="num">
                                      <p:cBhvr>
                                        <p:cTn id="25" dur="750" fill="hold"/>
                                        <p:tgtEl>
                                          <p:spTgt spid="69"/>
                                        </p:tgtEl>
                                        <p:attrNameLst>
                                          <p:attrName>ppt_w</p:attrName>
                                        </p:attrNameLst>
                                      </p:cBhvr>
                                      <p:tavLst>
                                        <p:tav tm="0">
                                          <p:val>
                                            <p:fltVal val="0"/>
                                          </p:val>
                                        </p:tav>
                                        <p:tav tm="100000">
                                          <p:val>
                                            <p:strVal val="#ppt_w"/>
                                          </p:val>
                                        </p:tav>
                                      </p:tavLst>
                                    </p:anim>
                                    <p:anim calcmode="lin" valueType="num">
                                      <p:cBhvr>
                                        <p:cTn id="26" dur="750" fill="hold"/>
                                        <p:tgtEl>
                                          <p:spTgt spid="69"/>
                                        </p:tgtEl>
                                        <p:attrNameLst>
                                          <p:attrName>ppt_h</p:attrName>
                                        </p:attrNameLst>
                                      </p:cBhvr>
                                      <p:tavLst>
                                        <p:tav tm="0">
                                          <p:val>
                                            <p:fltVal val="0"/>
                                          </p:val>
                                        </p:tav>
                                        <p:tav tm="100000">
                                          <p:val>
                                            <p:strVal val="#ppt_h"/>
                                          </p:val>
                                        </p:tav>
                                      </p:tavLst>
                                    </p:anim>
                                    <p:anim calcmode="lin" valueType="num">
                                      <p:cBhvr>
                                        <p:cTn id="27" dur="750" fill="hold"/>
                                        <p:tgtEl>
                                          <p:spTgt spid="69"/>
                                        </p:tgtEl>
                                        <p:attrNameLst>
                                          <p:attrName>style.rotation</p:attrName>
                                        </p:attrNameLst>
                                      </p:cBhvr>
                                      <p:tavLst>
                                        <p:tav tm="0">
                                          <p:val>
                                            <p:fltVal val="90"/>
                                          </p:val>
                                        </p:tav>
                                        <p:tav tm="100000">
                                          <p:val>
                                            <p:fltVal val="0"/>
                                          </p:val>
                                        </p:tav>
                                      </p:tavLst>
                                    </p:anim>
                                    <p:animEffect transition="in" filter="fade">
                                      <p:cBhvr>
                                        <p:cTn id="28" dur="750"/>
                                        <p:tgtEl>
                                          <p:spTgt spid="69"/>
                                        </p:tgtEl>
                                      </p:cBhvr>
                                    </p:animEffect>
                                  </p:childTnLst>
                                </p:cTn>
                              </p:par>
                              <p:par>
                                <p:cTn id="29" presetID="45" presetClass="entr" presetSubtype="0" fill="hold" grpId="0" nodeType="withEffect">
                                  <p:stCondLst>
                                    <p:cond delay="1250"/>
                                  </p:stCondLst>
                                  <p:childTnLst>
                                    <p:set>
                                      <p:cBhvr>
                                        <p:cTn id="30" dur="1" fill="hold">
                                          <p:stCondLst>
                                            <p:cond delay="0"/>
                                          </p:stCondLst>
                                        </p:cTn>
                                        <p:tgtEl>
                                          <p:spTgt spid="64"/>
                                        </p:tgtEl>
                                        <p:attrNameLst>
                                          <p:attrName>style.visibility</p:attrName>
                                        </p:attrNameLst>
                                      </p:cBhvr>
                                      <p:to>
                                        <p:strVal val="visible"/>
                                      </p:to>
                                    </p:set>
                                    <p:animEffect transition="in" filter="fade">
                                      <p:cBhvr>
                                        <p:cTn id="31" dur="2000"/>
                                        <p:tgtEl>
                                          <p:spTgt spid="64"/>
                                        </p:tgtEl>
                                      </p:cBhvr>
                                    </p:animEffect>
                                    <p:anim calcmode="lin" valueType="num">
                                      <p:cBhvr>
                                        <p:cTn id="32" dur="2000" fill="hold"/>
                                        <p:tgtEl>
                                          <p:spTgt spid="64"/>
                                        </p:tgtEl>
                                        <p:attrNameLst>
                                          <p:attrName>ppt_w</p:attrName>
                                        </p:attrNameLst>
                                      </p:cBhvr>
                                      <p:tavLst>
                                        <p:tav tm="0" fmla="#ppt_w*sin(2.5*pi*$)">
                                          <p:val>
                                            <p:fltVal val="0"/>
                                          </p:val>
                                        </p:tav>
                                        <p:tav tm="100000">
                                          <p:val>
                                            <p:fltVal val="1"/>
                                          </p:val>
                                        </p:tav>
                                      </p:tavLst>
                                    </p:anim>
                                    <p:anim calcmode="lin" valueType="num">
                                      <p:cBhvr>
                                        <p:cTn id="33" dur="2000" fill="hold"/>
                                        <p:tgtEl>
                                          <p:spTgt spid="64"/>
                                        </p:tgtEl>
                                        <p:attrNameLst>
                                          <p:attrName>ppt_h</p:attrName>
                                        </p:attrNameLst>
                                      </p:cBhvr>
                                      <p:tavLst>
                                        <p:tav tm="0">
                                          <p:val>
                                            <p:strVal val="#ppt_h"/>
                                          </p:val>
                                        </p:tav>
                                        <p:tav tm="100000">
                                          <p:val>
                                            <p:strVal val="#ppt_h"/>
                                          </p:val>
                                        </p:tav>
                                      </p:tavLst>
                                    </p:anim>
                                  </p:childTnLst>
                                </p:cTn>
                              </p:par>
                              <p:par>
                                <p:cTn id="34" presetID="1" presetClass="entr" presetSubtype="0" fill="hold" nodeType="withEffect">
                                  <p:stCondLst>
                                    <p:cond delay="750"/>
                                  </p:stCondLst>
                                  <p:childTnLst>
                                    <p:set>
                                      <p:cBhvr>
                                        <p:cTn id="35" dur="1" fill="hold">
                                          <p:stCondLst>
                                            <p:cond delay="0"/>
                                          </p:stCondLst>
                                        </p:cTn>
                                        <p:tgtEl>
                                          <p:spTgt spid="85"/>
                                        </p:tgtEl>
                                        <p:attrNameLst>
                                          <p:attrName>style.visibility</p:attrName>
                                        </p:attrNameLst>
                                      </p:cBhvr>
                                      <p:to>
                                        <p:strVal val="visible"/>
                                      </p:to>
                                    </p:set>
                                  </p:childTnLst>
                                </p:cTn>
                              </p:par>
                              <p:par>
                                <p:cTn id="36" presetID="53" presetClass="entr" presetSubtype="16" fill="hold" nodeType="withEffect">
                                  <p:stCondLst>
                                    <p:cond delay="100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fltVal val="0"/>
                                          </p:val>
                                        </p:tav>
                                        <p:tav tm="100000">
                                          <p:val>
                                            <p:strVal val="#ppt_h"/>
                                          </p:val>
                                        </p:tav>
                                      </p:tavLst>
                                    </p:anim>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1000"/>
                                        <p:tgtEl>
                                          <p:spTgt spid="30"/>
                                        </p:tgtEl>
                                      </p:cBhvr>
                                    </p:animEffect>
                                    <p:anim calcmode="lin" valueType="num">
                                      <p:cBhvr>
                                        <p:cTn id="46" dur="1000" fill="hold"/>
                                        <p:tgtEl>
                                          <p:spTgt spid="30"/>
                                        </p:tgtEl>
                                        <p:attrNameLst>
                                          <p:attrName>ppt_x</p:attrName>
                                        </p:attrNameLst>
                                      </p:cBhvr>
                                      <p:tavLst>
                                        <p:tav tm="0">
                                          <p:val>
                                            <p:strVal val="#ppt_x"/>
                                          </p:val>
                                        </p:tav>
                                        <p:tav tm="100000">
                                          <p:val>
                                            <p:strVal val="#ppt_x"/>
                                          </p:val>
                                        </p:tav>
                                      </p:tavLst>
                                    </p:anim>
                                    <p:anim calcmode="lin" valueType="num">
                                      <p:cBhvr>
                                        <p:cTn id="4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1" grpId="0" animBg="1"/>
      <p:bldP spid="70" grpId="0" animBg="1"/>
      <p:bldP spid="69" grpId="0" animBg="1"/>
      <p:bldP spid="6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8194" name="Picture 2" descr="Pin by hide shake on Prayers &amp; Verses | Islamic calligraphy, Islamic art  calligraphy, Islamic caligraphy">
            <a:extLst>
              <a:ext uri="{FF2B5EF4-FFF2-40B4-BE49-F238E27FC236}">
                <a16:creationId xmlns:a16="http://schemas.microsoft.com/office/drawing/2014/main" id="{91CB29D5-F4EA-4B0F-BE3B-61A6D738CF5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9782" b="22818"/>
          <a:stretch/>
        </p:blipFill>
        <p:spPr bwMode="auto">
          <a:xfrm>
            <a:off x="241299" y="321733"/>
            <a:ext cx="8661401" cy="6214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3626384"/>
      </p:ext>
    </p:extLst>
  </p:cSld>
  <p:clrMapOvr>
    <a:overrideClrMapping bg1="dk1" tx1="lt1" bg2="dk2" tx2="lt2" accent1="accent1" accent2="accent2" accent3="accent3" accent4="accent4" accent5="accent5" accent6="accent6" hlink="hlink" folHlink="folHlink"/>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Quran II">
            <a:extLst>
              <a:ext uri="{FF2B5EF4-FFF2-40B4-BE49-F238E27FC236}">
                <a16:creationId xmlns:a16="http://schemas.microsoft.com/office/drawing/2014/main" id="{4486F1CE-E8F6-4555-834A-C3675BA50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 y="1032592"/>
            <a:ext cx="3810000" cy="508635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5763151-CAA5-46AE-86B2-48CC99E8EE39}"/>
              </a:ext>
            </a:extLst>
          </p:cNvPr>
          <p:cNvSpPr txBox="1"/>
          <p:nvPr/>
        </p:nvSpPr>
        <p:spPr>
          <a:xfrm>
            <a:off x="3850944" y="1032592"/>
            <a:ext cx="5227320" cy="5016758"/>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It is narrated from the Prophet (S) that whoever recites the two surahs of al-Naas and al-</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Falaq</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is like someone who has recited all the books of divine prophets (A).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It is narrated from Imam al-</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Baqir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 that whoever recites the surahs of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al-</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Mu'awwidhatayn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in three rak'as of his night prayer (Shaf' and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Watr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prayers), he will be told that, "O servant of God! The good news is for you that God accepted your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Watr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prayer.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It is reported that the Prophet (S) mentioned the two surahs of al-</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Falaq</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and al-Naas are the most beloved surahs before God.</a:t>
            </a:r>
          </a:p>
        </p:txBody>
      </p:sp>
      <p:sp>
        <p:nvSpPr>
          <p:cNvPr id="6" name="TextBox 5">
            <a:extLst>
              <a:ext uri="{FF2B5EF4-FFF2-40B4-BE49-F238E27FC236}">
                <a16:creationId xmlns:a16="http://schemas.microsoft.com/office/drawing/2014/main" id="{4E1CCB93-ACA0-420F-BC45-7004AF57DBB5}"/>
              </a:ext>
            </a:extLst>
          </p:cNvPr>
          <p:cNvSpPr txBox="1"/>
          <p:nvPr/>
        </p:nvSpPr>
        <p:spPr>
          <a:xfrm>
            <a:off x="106680" y="-338262"/>
            <a:ext cx="5341525" cy="18288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mn-cs"/>
              </a:rPr>
              <a:t>Merits of Recitation</a:t>
            </a:r>
          </a:p>
        </p:txBody>
      </p:sp>
    </p:spTree>
    <p:extLst>
      <p:ext uri="{BB962C8B-B14F-4D97-AF65-F5344CB8AC3E}">
        <p14:creationId xmlns:p14="http://schemas.microsoft.com/office/powerpoint/2010/main" val="823695358"/>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769 Reading Quran Illustrations &amp; Clip Art - iStock">
            <a:extLst>
              <a:ext uri="{FF2B5EF4-FFF2-40B4-BE49-F238E27FC236}">
                <a16:creationId xmlns:a16="http://schemas.microsoft.com/office/drawing/2014/main" id="{7974D142-2861-4257-A59F-0C4C0F9A0E7D}"/>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9771"/>
          <a:stretch/>
        </p:blipFill>
        <p:spPr bwMode="auto">
          <a:xfrm>
            <a:off x="-341194" y="820887"/>
            <a:ext cx="6174363" cy="557106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F5F3459-6B6E-45EE-BE90-740CD643DDB1}"/>
              </a:ext>
            </a:extLst>
          </p:cNvPr>
          <p:cNvSpPr txBox="1"/>
          <p:nvPr/>
        </p:nvSpPr>
        <p:spPr>
          <a:xfrm>
            <a:off x="1841060" y="5786650"/>
            <a:ext cx="5461880" cy="769441"/>
          </a:xfrm>
          <a:prstGeom prst="rect">
            <a:avLst/>
          </a:prstGeom>
          <a:noFill/>
        </p:spPr>
        <p:txBody>
          <a:bodyPr wrap="none" rtlCol="0">
            <a:spAutoFit/>
          </a:bodyPr>
          <a:lstStyle/>
          <a:p>
            <a:r>
              <a:rPr lang="en-US" sz="4400" b="1" dirty="0">
                <a:effectLst>
                  <a:outerShdw blurRad="38100" dist="38100" dir="2700000" algn="tl">
                    <a:srgbClr val="000000">
                      <a:alpha val="43137"/>
                    </a:srgbClr>
                  </a:outerShdw>
                </a:effectLst>
              </a:rPr>
              <a:t>HAPPY MOTHER’S DAY</a:t>
            </a:r>
          </a:p>
        </p:txBody>
      </p:sp>
      <p:sp>
        <p:nvSpPr>
          <p:cNvPr id="3" name="TextBox 2">
            <a:extLst>
              <a:ext uri="{FF2B5EF4-FFF2-40B4-BE49-F238E27FC236}">
                <a16:creationId xmlns:a16="http://schemas.microsoft.com/office/drawing/2014/main" id="{AF14FE02-3A5E-4CFB-B6C6-4A1668944AAD}"/>
              </a:ext>
            </a:extLst>
          </p:cNvPr>
          <p:cNvSpPr txBox="1"/>
          <p:nvPr/>
        </p:nvSpPr>
        <p:spPr>
          <a:xfrm>
            <a:off x="3887053" y="143406"/>
            <a:ext cx="5028877" cy="707886"/>
          </a:xfrm>
          <a:prstGeom prst="rect">
            <a:avLst/>
          </a:prstGeom>
          <a:noFill/>
        </p:spPr>
        <p:txBody>
          <a:bodyPr wrap="none" rtlCol="0">
            <a:spAutoFit/>
          </a:bodyPr>
          <a:lstStyle/>
          <a:p>
            <a:r>
              <a:rPr lang="en-US" sz="4000" b="1" dirty="0">
                <a:solidFill>
                  <a:srgbClr val="ED554F"/>
                </a:solidFill>
                <a:effectLst>
                  <a:outerShdw blurRad="38100" dist="38100" dir="2700000" algn="tl">
                    <a:srgbClr val="000000">
                      <a:alpha val="43137"/>
                    </a:srgbClr>
                  </a:outerShdw>
                </a:effectLst>
              </a:rPr>
              <a:t>A Mother’s Day Advice</a:t>
            </a:r>
          </a:p>
        </p:txBody>
      </p:sp>
      <p:sp>
        <p:nvSpPr>
          <p:cNvPr id="6" name="TextBox 5">
            <a:extLst>
              <a:ext uri="{FF2B5EF4-FFF2-40B4-BE49-F238E27FC236}">
                <a16:creationId xmlns:a16="http://schemas.microsoft.com/office/drawing/2014/main" id="{8C4F918E-9FB7-47A0-A30A-44CA4403989D}"/>
              </a:ext>
            </a:extLst>
          </p:cNvPr>
          <p:cNvSpPr txBox="1"/>
          <p:nvPr/>
        </p:nvSpPr>
        <p:spPr>
          <a:xfrm>
            <a:off x="4255906" y="1405662"/>
            <a:ext cx="5169876" cy="3416320"/>
          </a:xfrm>
          <a:prstGeom prst="rect">
            <a:avLst/>
          </a:prstGeom>
          <a:noFill/>
        </p:spPr>
        <p:txBody>
          <a:bodyPr wrap="square">
            <a:spAutoFit/>
          </a:bodyPr>
          <a:lstStyle/>
          <a:p>
            <a:pPr algn="ctr"/>
            <a:r>
              <a:rPr lang="en-US" sz="2400" b="0" i="0" dirty="0">
                <a:solidFill>
                  <a:srgbClr val="000000"/>
                </a:solidFill>
                <a:effectLst/>
                <a:latin typeface="Linux Libertine"/>
              </a:rPr>
              <a:t>Teach your children, </a:t>
            </a:r>
            <a:br>
              <a:rPr lang="en-US" sz="2400" dirty="0">
                <a:solidFill>
                  <a:srgbClr val="000000"/>
                </a:solidFill>
                <a:latin typeface="Linux Libertine"/>
              </a:rPr>
            </a:br>
            <a:r>
              <a:rPr lang="en-US" sz="2400" dirty="0">
                <a:solidFill>
                  <a:srgbClr val="000000"/>
                </a:solidFill>
                <a:latin typeface="Linux Libertine"/>
              </a:rPr>
              <a:t>the </a:t>
            </a:r>
            <a:r>
              <a:rPr lang="en-US" sz="2400" b="1" i="0" dirty="0">
                <a:solidFill>
                  <a:srgbClr val="2F674C"/>
                </a:solidFill>
                <a:effectLst/>
                <a:latin typeface="Linux Libertine"/>
              </a:rPr>
              <a:t>Al-</a:t>
            </a:r>
            <a:r>
              <a:rPr lang="en-US" sz="2400" b="1" i="0" dirty="0" err="1">
                <a:solidFill>
                  <a:srgbClr val="2F674C"/>
                </a:solidFill>
                <a:effectLst/>
                <a:latin typeface="Linux Libertine"/>
              </a:rPr>
              <a:t>Mu'awwidhatayn</a:t>
            </a:r>
            <a:br>
              <a:rPr lang="en-US" sz="2400" b="1" i="0" dirty="0">
                <a:solidFill>
                  <a:srgbClr val="2F674C"/>
                </a:solidFill>
                <a:effectLst/>
                <a:latin typeface="Linux Libertine"/>
              </a:rPr>
            </a:br>
            <a:r>
              <a:rPr lang="en-US" sz="2400" b="0" i="0" dirty="0">
                <a:solidFill>
                  <a:srgbClr val="000000"/>
                </a:solidFill>
                <a:effectLst/>
                <a:latin typeface="Linux Libertine"/>
              </a:rPr>
              <a:t>and then help them</a:t>
            </a:r>
            <a:br>
              <a:rPr lang="en-US" sz="2400" b="0" i="0" dirty="0">
                <a:solidFill>
                  <a:srgbClr val="000000"/>
                </a:solidFill>
                <a:effectLst/>
                <a:latin typeface="Linux Libertine"/>
              </a:rPr>
            </a:br>
            <a:r>
              <a:rPr lang="en-US" sz="2400" b="0" i="0" dirty="0">
                <a:solidFill>
                  <a:srgbClr val="000000"/>
                </a:solidFill>
                <a:effectLst/>
                <a:latin typeface="Linux Libertine"/>
              </a:rPr>
              <a:t>memorize it.</a:t>
            </a:r>
          </a:p>
          <a:p>
            <a:pPr algn="ctr"/>
            <a:endParaRPr lang="en-US" sz="2400" dirty="0">
              <a:solidFill>
                <a:srgbClr val="000000"/>
              </a:solidFill>
              <a:latin typeface="Linux Libertine"/>
            </a:endParaRPr>
          </a:p>
          <a:p>
            <a:pPr algn="ctr"/>
            <a:r>
              <a:rPr lang="en-US" sz="2400" b="0" i="0" dirty="0">
                <a:solidFill>
                  <a:srgbClr val="000000"/>
                </a:solidFill>
                <a:effectLst/>
                <a:latin typeface="Linux Libertine"/>
              </a:rPr>
              <a:t>Get them in the habit of </a:t>
            </a:r>
            <a:br>
              <a:rPr lang="en-US" sz="2400" b="0" i="0" dirty="0">
                <a:solidFill>
                  <a:srgbClr val="000000"/>
                </a:solidFill>
                <a:effectLst/>
                <a:latin typeface="Linux Libertine"/>
              </a:rPr>
            </a:br>
            <a:r>
              <a:rPr lang="en-US" sz="2400" b="0" i="0" dirty="0">
                <a:solidFill>
                  <a:srgbClr val="000000"/>
                </a:solidFill>
                <a:effectLst/>
                <a:latin typeface="Linux Libertine"/>
              </a:rPr>
              <a:t>reciting it daily </a:t>
            </a:r>
            <a:br>
              <a:rPr lang="en-US" sz="2400" b="0" i="0" dirty="0">
                <a:solidFill>
                  <a:srgbClr val="000000"/>
                </a:solidFill>
                <a:effectLst/>
                <a:latin typeface="Linux Libertine"/>
              </a:rPr>
            </a:br>
            <a:r>
              <a:rPr lang="en-US" sz="2400" b="0" i="0" dirty="0">
                <a:solidFill>
                  <a:srgbClr val="000000"/>
                </a:solidFill>
                <a:effectLst/>
                <a:latin typeface="Linux Libertine"/>
              </a:rPr>
              <a:t>before bedtime.</a:t>
            </a:r>
          </a:p>
          <a:p>
            <a:pPr algn="ctr"/>
            <a:endParaRPr lang="en-US" sz="2400" b="0" i="0" dirty="0">
              <a:solidFill>
                <a:srgbClr val="000000"/>
              </a:solidFill>
              <a:effectLst/>
              <a:latin typeface="Linux Libertine"/>
            </a:endParaRPr>
          </a:p>
        </p:txBody>
      </p:sp>
      <p:pic>
        <p:nvPicPr>
          <p:cNvPr id="1030" name="Picture 6" descr="Confetti Falling Clip Art - Transparent Background Confetti Overlay, HD Png  Download - kindpng">
            <a:extLst>
              <a:ext uri="{FF2B5EF4-FFF2-40B4-BE49-F238E27FC236}">
                <a16:creationId xmlns:a16="http://schemas.microsoft.com/office/drawing/2014/main" id="{8578C4A3-E83B-4D75-9999-D2430251AE2C}"/>
              </a:ext>
            </a:extLst>
          </p:cNvPr>
          <p:cNvPicPr>
            <a:picLocks noChangeAspect="1" noChangeArrowheads="1"/>
          </p:cNvPicPr>
          <p:nvPr/>
        </p:nvPicPr>
        <p:blipFill>
          <a:blip r:embed="rId3">
            <a:clrChange>
              <a:clrFrom>
                <a:srgbClr val="F7F7F7"/>
              </a:clrFrom>
              <a:clrTo>
                <a:srgbClr val="F7F7F7">
                  <a:alpha val="0"/>
                </a:srgbClr>
              </a:clrTo>
            </a:clrChange>
            <a:extLst>
              <a:ext uri="{28A0092B-C50C-407E-A947-70E740481C1C}">
                <a14:useLocalDpi xmlns:a14="http://schemas.microsoft.com/office/drawing/2010/main" val="0"/>
              </a:ext>
            </a:extLst>
          </a:blip>
          <a:srcRect/>
          <a:stretch>
            <a:fillRect/>
          </a:stretch>
        </p:blipFill>
        <p:spPr bwMode="auto">
          <a:xfrm>
            <a:off x="191068" y="1039812"/>
            <a:ext cx="5408329" cy="5131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0024988"/>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14FE02-3A5E-4CFB-B6C6-4A1668944AAD}"/>
              </a:ext>
            </a:extLst>
          </p:cNvPr>
          <p:cNvSpPr txBox="1"/>
          <p:nvPr/>
        </p:nvSpPr>
        <p:spPr>
          <a:xfrm>
            <a:off x="3887053" y="143406"/>
            <a:ext cx="5025671" cy="707886"/>
          </a:xfrm>
          <a:prstGeom prst="rect">
            <a:avLst/>
          </a:prstGeom>
          <a:noFill/>
        </p:spPr>
        <p:txBody>
          <a:bodyPr wrap="none" rtlCol="0">
            <a:spAutoFit/>
          </a:bodyPr>
          <a:lstStyle/>
          <a:p>
            <a:r>
              <a:rPr lang="en-US" sz="4000" b="1" dirty="0">
                <a:solidFill>
                  <a:srgbClr val="0070C0"/>
                </a:solidFill>
                <a:effectLst>
                  <a:outerShdw blurRad="38100" dist="38100" dir="2700000" algn="tl">
                    <a:srgbClr val="000000">
                      <a:alpha val="43137"/>
                    </a:srgbClr>
                  </a:outerShdw>
                </a:effectLst>
              </a:rPr>
              <a:t>Occasion of Revelation</a:t>
            </a:r>
          </a:p>
        </p:txBody>
      </p:sp>
      <p:sp>
        <p:nvSpPr>
          <p:cNvPr id="6" name="TextBox 5">
            <a:extLst>
              <a:ext uri="{FF2B5EF4-FFF2-40B4-BE49-F238E27FC236}">
                <a16:creationId xmlns:a16="http://schemas.microsoft.com/office/drawing/2014/main" id="{8C4F918E-9FB7-47A0-A30A-44CA4403989D}"/>
              </a:ext>
            </a:extLst>
          </p:cNvPr>
          <p:cNvSpPr txBox="1"/>
          <p:nvPr/>
        </p:nvSpPr>
        <p:spPr>
          <a:xfrm>
            <a:off x="3814950" y="1216853"/>
            <a:ext cx="5169876" cy="4893647"/>
          </a:xfrm>
          <a:prstGeom prst="rect">
            <a:avLst/>
          </a:prstGeom>
          <a:noFill/>
        </p:spPr>
        <p:txBody>
          <a:bodyPr wrap="square">
            <a:spAutoFit/>
          </a:bodyPr>
          <a:lstStyle/>
          <a:p>
            <a:pPr algn="ctr"/>
            <a:r>
              <a:rPr lang="en-US" sz="2400" b="0" i="0" dirty="0">
                <a:solidFill>
                  <a:srgbClr val="000000"/>
                </a:solidFill>
                <a:effectLst/>
                <a:latin typeface="Linux Libertine"/>
              </a:rPr>
              <a:t>In his commentary, Ali b. Ibrahim al-</a:t>
            </a:r>
            <a:r>
              <a:rPr lang="en-US" sz="2400" b="0" i="0" dirty="0" err="1">
                <a:solidFill>
                  <a:srgbClr val="000000"/>
                </a:solidFill>
                <a:effectLst/>
                <a:latin typeface="Linux Libertine"/>
              </a:rPr>
              <a:t>Qummi</a:t>
            </a:r>
            <a:r>
              <a:rPr lang="en-US" sz="2400" b="0" i="0" dirty="0">
                <a:solidFill>
                  <a:srgbClr val="000000"/>
                </a:solidFill>
                <a:effectLst/>
                <a:latin typeface="Linux Libertine"/>
              </a:rPr>
              <a:t> transmitted a hadith from Imam al-Sadiq (A); and, in al-Burhan, al-Sayyid Hashim al-</a:t>
            </a:r>
            <a:r>
              <a:rPr lang="en-US" sz="2400" b="0" i="0" dirty="0" err="1">
                <a:solidFill>
                  <a:srgbClr val="000000"/>
                </a:solidFill>
                <a:effectLst/>
                <a:latin typeface="Linux Libertine"/>
              </a:rPr>
              <a:t>Bahrani</a:t>
            </a:r>
            <a:r>
              <a:rPr lang="en-US" sz="2400" b="0" i="0" dirty="0">
                <a:solidFill>
                  <a:srgbClr val="000000"/>
                </a:solidFill>
                <a:effectLst/>
                <a:latin typeface="Linux Libertine"/>
              </a:rPr>
              <a:t> transmitted a hadith by </a:t>
            </a:r>
            <a:r>
              <a:rPr lang="en-US" sz="2400" b="0" i="0" dirty="0" err="1">
                <a:solidFill>
                  <a:srgbClr val="000000"/>
                </a:solidFill>
                <a:effectLst/>
                <a:latin typeface="Linux Libertine"/>
              </a:rPr>
              <a:t>Fudayl</a:t>
            </a:r>
            <a:r>
              <a:rPr lang="en-US" sz="2400" b="0" i="0" dirty="0">
                <a:solidFill>
                  <a:srgbClr val="000000"/>
                </a:solidFill>
                <a:effectLst/>
                <a:latin typeface="Linux Libertine"/>
              </a:rPr>
              <a:t> b. Yasar from Imam al-</a:t>
            </a:r>
            <a:r>
              <a:rPr lang="en-US" sz="2400" b="0" i="0" dirty="0" err="1">
                <a:solidFill>
                  <a:srgbClr val="000000"/>
                </a:solidFill>
                <a:effectLst/>
                <a:latin typeface="Linux Libertine"/>
              </a:rPr>
              <a:t>Baqir</a:t>
            </a:r>
            <a:r>
              <a:rPr lang="en-US" sz="2400" b="0" i="0" dirty="0">
                <a:solidFill>
                  <a:srgbClr val="000000"/>
                </a:solidFill>
                <a:effectLst/>
                <a:latin typeface="Linux Libertine"/>
              </a:rPr>
              <a:t> (A) that, the Prophet (S) became sick and his fever rose. Then, angel </a:t>
            </a:r>
            <a:r>
              <a:rPr lang="en-US" sz="2400" b="0" i="0" dirty="0" err="1">
                <a:solidFill>
                  <a:srgbClr val="000000"/>
                </a:solidFill>
                <a:effectLst/>
                <a:latin typeface="Linux Libertine"/>
              </a:rPr>
              <a:t>Jabra'il</a:t>
            </a:r>
            <a:r>
              <a:rPr lang="en-US" sz="2400" b="0" i="0" dirty="0">
                <a:solidFill>
                  <a:srgbClr val="000000"/>
                </a:solidFill>
                <a:effectLst/>
                <a:latin typeface="Linux Libertine"/>
              </a:rPr>
              <a:t> (Gabriel) brought these two surahs to heal the Prophet (S) (angel Gabriel began reciting Surah al-</a:t>
            </a:r>
            <a:r>
              <a:rPr lang="en-US" sz="2400" b="0" i="0" dirty="0" err="1">
                <a:solidFill>
                  <a:srgbClr val="000000"/>
                </a:solidFill>
                <a:effectLst/>
                <a:latin typeface="Linux Libertine"/>
              </a:rPr>
              <a:t>Falaq</a:t>
            </a:r>
            <a:r>
              <a:rPr lang="en-US" sz="2400" b="0" i="0" dirty="0">
                <a:solidFill>
                  <a:srgbClr val="000000"/>
                </a:solidFill>
                <a:effectLst/>
                <a:latin typeface="Linux Libertine"/>
              </a:rPr>
              <a:t> upon his head and angel </a:t>
            </a:r>
            <a:r>
              <a:rPr lang="en-US" sz="2400" b="0" i="0" dirty="0" err="1">
                <a:solidFill>
                  <a:srgbClr val="000000"/>
                </a:solidFill>
                <a:effectLst/>
                <a:latin typeface="Linux Libertine"/>
              </a:rPr>
              <a:t>Mika'il</a:t>
            </a:r>
            <a:r>
              <a:rPr lang="en-US" sz="2400" b="0" i="0" dirty="0">
                <a:solidFill>
                  <a:srgbClr val="000000"/>
                </a:solidFill>
                <a:effectLst/>
                <a:latin typeface="Linux Libertine"/>
              </a:rPr>
              <a:t> (Michael) recited Surah al-Naas at his feet to cure him.)</a:t>
            </a:r>
          </a:p>
        </p:txBody>
      </p:sp>
      <p:pic>
        <p:nvPicPr>
          <p:cNvPr id="2050" name="Picture 2" descr="The Cave of Hira in photos: Islam's starting point to the universe | Al  Arabiya English">
            <a:extLst>
              <a:ext uri="{FF2B5EF4-FFF2-40B4-BE49-F238E27FC236}">
                <a16:creationId xmlns:a16="http://schemas.microsoft.com/office/drawing/2014/main" id="{55D834B9-F5B8-4BC8-B00F-C09EEBBC78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 y="2148101"/>
            <a:ext cx="3415731" cy="2561798"/>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4560550"/>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29768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846320" y="0"/>
            <a:ext cx="429768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336348" y="-296604"/>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4">
            <a:biLevel thresh="25000"/>
            <a:extLst>
              <a:ext uri="{28A0092B-C50C-407E-A947-70E740481C1C}">
                <a14:useLocalDpi xmlns:a14="http://schemas.microsoft.com/office/drawing/2010/main" val="0"/>
              </a:ext>
            </a:extLst>
          </a:blip>
          <a:srcRect/>
          <a:stretch>
            <a:fillRect/>
          </a:stretch>
        </p:blipFill>
        <p:spPr bwMode="auto">
          <a:xfrm>
            <a:off x="132588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2D15370-7C5E-466B-89FC-3B68AA04F583}"/>
              </a:ext>
            </a:extLst>
          </p:cNvPr>
          <p:cNvSpPr txBox="1"/>
          <p:nvPr/>
        </p:nvSpPr>
        <p:spPr>
          <a:xfrm>
            <a:off x="4359612" y="40219"/>
            <a:ext cx="540534" cy="6636881"/>
          </a:xfrm>
          <a:prstGeom prst="rect">
            <a:avLst/>
          </a:prstGeom>
          <a:noFill/>
        </p:spPr>
        <p:txBody>
          <a:bodyPr wrap="none" rtlCol="0">
            <a:spAutoFit/>
          </a:bodyPr>
          <a:lstStyle/>
          <a:p>
            <a:pPr algn="ctr">
              <a:lnSpc>
                <a:spcPct val="200000"/>
              </a:lnSpc>
            </a:pPr>
            <a:r>
              <a:rPr lang="en-US" sz="2400" b="1" spc="600" dirty="0">
                <a:solidFill>
                  <a:srgbClr val="FF0000"/>
                </a:solidFill>
              </a:rPr>
              <a:t>B</a:t>
            </a:r>
          </a:p>
          <a:p>
            <a:pPr algn="ctr">
              <a:lnSpc>
                <a:spcPct val="200000"/>
              </a:lnSpc>
            </a:pPr>
            <a:r>
              <a:rPr lang="en-US" sz="2400" b="1" spc="600" dirty="0">
                <a:solidFill>
                  <a:srgbClr val="FF0000"/>
                </a:solidFill>
              </a:rPr>
              <a:t>R</a:t>
            </a:r>
          </a:p>
          <a:p>
            <a:pPr algn="ctr">
              <a:lnSpc>
                <a:spcPct val="200000"/>
              </a:lnSpc>
            </a:pPr>
            <a:r>
              <a:rPr lang="en-US" sz="2400" b="1" spc="600" dirty="0">
                <a:solidFill>
                  <a:srgbClr val="FF0000"/>
                </a:solidFill>
              </a:rPr>
              <a:t>E</a:t>
            </a:r>
          </a:p>
          <a:p>
            <a:pPr algn="ctr">
              <a:lnSpc>
                <a:spcPct val="200000"/>
              </a:lnSpc>
            </a:pPr>
            <a:r>
              <a:rPr lang="en-US" sz="2400" b="1" spc="600" dirty="0">
                <a:solidFill>
                  <a:srgbClr val="FF0000"/>
                </a:solidFill>
              </a:rPr>
              <a:t>A</a:t>
            </a:r>
          </a:p>
          <a:p>
            <a:pPr algn="ctr">
              <a:lnSpc>
                <a:spcPct val="200000"/>
              </a:lnSpc>
            </a:pPr>
            <a:r>
              <a:rPr lang="en-US" sz="2400" b="1" spc="600" dirty="0">
                <a:solidFill>
                  <a:srgbClr val="FF0000"/>
                </a:solidFill>
              </a:rPr>
              <a:t>K</a:t>
            </a:r>
          </a:p>
          <a:p>
            <a:pPr algn="ctr">
              <a:lnSpc>
                <a:spcPct val="200000"/>
              </a:lnSpc>
            </a:pPr>
            <a:r>
              <a:rPr lang="en-US" sz="2400" b="1" spc="600" dirty="0">
                <a:solidFill>
                  <a:srgbClr val="FF0000"/>
                </a:solidFill>
              </a:rPr>
              <a:t>D</a:t>
            </a:r>
          </a:p>
          <a:p>
            <a:pPr algn="ctr">
              <a:lnSpc>
                <a:spcPct val="200000"/>
              </a:lnSpc>
            </a:pPr>
            <a:r>
              <a:rPr lang="en-US" sz="2400" b="1" spc="600" dirty="0">
                <a:solidFill>
                  <a:srgbClr val="FF0000"/>
                </a:solidFill>
              </a:rPr>
              <a:t>O</a:t>
            </a:r>
          </a:p>
          <a:p>
            <a:pPr algn="ctr">
              <a:lnSpc>
                <a:spcPct val="200000"/>
              </a:lnSpc>
            </a:pPr>
            <a:r>
              <a:rPr lang="en-US" sz="2400" b="1" spc="600" dirty="0">
                <a:solidFill>
                  <a:srgbClr val="FF0000"/>
                </a:solidFill>
              </a:rPr>
              <a:t>W</a:t>
            </a:r>
          </a:p>
          <a:p>
            <a:pPr algn="ctr">
              <a:lnSpc>
                <a:spcPct val="200000"/>
              </a:lnSpc>
            </a:pPr>
            <a:r>
              <a:rPr lang="en-US" sz="2400" b="1" spc="600" dirty="0">
                <a:solidFill>
                  <a:srgbClr val="FF0000"/>
                </a:solidFill>
              </a:rPr>
              <a:t>N</a:t>
            </a:r>
          </a:p>
        </p:txBody>
      </p:sp>
      <p:sp>
        <p:nvSpPr>
          <p:cNvPr id="3" name="Oval 2">
            <a:extLst>
              <a:ext uri="{FF2B5EF4-FFF2-40B4-BE49-F238E27FC236}">
                <a16:creationId xmlns:a16="http://schemas.microsoft.com/office/drawing/2014/main" id="{BFE75E1C-A3D6-45CF-BDA0-D625781EB08B}"/>
              </a:ext>
            </a:extLst>
          </p:cNvPr>
          <p:cNvSpPr/>
          <p:nvPr/>
        </p:nvSpPr>
        <p:spPr>
          <a:xfrm>
            <a:off x="5004732" y="843283"/>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4" name="Rectangle: Rounded Corners 3">
            <a:extLst>
              <a:ext uri="{FF2B5EF4-FFF2-40B4-BE49-F238E27FC236}">
                <a16:creationId xmlns:a16="http://schemas.microsoft.com/office/drawing/2014/main" id="{0E7A1B4D-84B7-417D-BAEC-4FEDEE2AAA93}"/>
              </a:ext>
            </a:extLst>
          </p:cNvPr>
          <p:cNvSpPr/>
          <p:nvPr/>
        </p:nvSpPr>
        <p:spPr>
          <a:xfrm>
            <a:off x="5386854" y="695572"/>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Allah’s (Rabb) refuge is sought</a:t>
            </a:r>
          </a:p>
        </p:txBody>
      </p:sp>
      <p:sp>
        <p:nvSpPr>
          <p:cNvPr id="17" name="Oval 16">
            <a:extLst>
              <a:ext uri="{FF2B5EF4-FFF2-40B4-BE49-F238E27FC236}">
                <a16:creationId xmlns:a16="http://schemas.microsoft.com/office/drawing/2014/main" id="{5369915F-E797-44D6-9F16-757C49A9BD63}"/>
              </a:ext>
            </a:extLst>
          </p:cNvPr>
          <p:cNvSpPr/>
          <p:nvPr/>
        </p:nvSpPr>
        <p:spPr>
          <a:xfrm>
            <a:off x="5004732" y="2360140"/>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8" name="Rectangle: Rounded Corners 17">
            <a:extLst>
              <a:ext uri="{FF2B5EF4-FFF2-40B4-BE49-F238E27FC236}">
                <a16:creationId xmlns:a16="http://schemas.microsoft.com/office/drawing/2014/main" id="{E6060016-8C07-4A93-9083-43A9ED6DC015}"/>
              </a:ext>
            </a:extLst>
          </p:cNvPr>
          <p:cNvSpPr/>
          <p:nvPr/>
        </p:nvSpPr>
        <p:spPr>
          <a:xfrm>
            <a:off x="5386854" y="2212429"/>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What HE has created</a:t>
            </a:r>
          </a:p>
        </p:txBody>
      </p:sp>
      <p:sp>
        <p:nvSpPr>
          <p:cNvPr id="5" name="TextBox 4">
            <a:extLst>
              <a:ext uri="{FF2B5EF4-FFF2-40B4-BE49-F238E27FC236}">
                <a16:creationId xmlns:a16="http://schemas.microsoft.com/office/drawing/2014/main" id="{9ECCD90F-4340-4AFC-844B-BEEDCF497046}"/>
              </a:ext>
            </a:extLst>
          </p:cNvPr>
          <p:cNvSpPr txBox="1"/>
          <p:nvPr/>
        </p:nvSpPr>
        <p:spPr>
          <a:xfrm>
            <a:off x="5701349" y="1272347"/>
            <a:ext cx="2571410" cy="523220"/>
          </a:xfrm>
          <a:prstGeom prst="rect">
            <a:avLst/>
          </a:prstGeom>
          <a:noFill/>
        </p:spPr>
        <p:txBody>
          <a:bodyPr wrap="none" rtlCol="0">
            <a:spAutoFit/>
          </a:bodyPr>
          <a:lstStyle/>
          <a:p>
            <a:r>
              <a:rPr lang="en-US" sz="2800" b="1" dirty="0">
                <a:solidFill>
                  <a:schemeClr val="bg1">
                    <a:lumMod val="85000"/>
                  </a:schemeClr>
                </a:solidFill>
                <a:effectLst>
                  <a:outerShdw blurRad="38100" dist="38100" dir="2700000" algn="tl">
                    <a:srgbClr val="000000">
                      <a:alpha val="43137"/>
                    </a:srgbClr>
                  </a:outerShdw>
                </a:effectLst>
              </a:rPr>
              <a:t>Mention of EVIL</a:t>
            </a:r>
          </a:p>
        </p:txBody>
      </p:sp>
      <p:sp>
        <p:nvSpPr>
          <p:cNvPr id="19" name="TextBox 18">
            <a:extLst>
              <a:ext uri="{FF2B5EF4-FFF2-40B4-BE49-F238E27FC236}">
                <a16:creationId xmlns:a16="http://schemas.microsoft.com/office/drawing/2014/main" id="{EFA6A871-3304-44F5-AA82-1E92FAF0BC5C}"/>
              </a:ext>
            </a:extLst>
          </p:cNvPr>
          <p:cNvSpPr txBox="1"/>
          <p:nvPr/>
        </p:nvSpPr>
        <p:spPr>
          <a:xfrm>
            <a:off x="6213445" y="1802343"/>
            <a:ext cx="1547219" cy="461665"/>
          </a:xfrm>
          <a:prstGeom prst="rect">
            <a:avLst/>
          </a:prstGeom>
          <a:noFill/>
        </p:spPr>
        <p:txBody>
          <a:bodyPr wrap="square" rtlCol="0">
            <a:spAutoFit/>
          </a:bodyPr>
          <a:lstStyle/>
          <a:p>
            <a:pPr algn="ctr"/>
            <a:r>
              <a:rPr lang="en-US" sz="2400" dirty="0">
                <a:solidFill>
                  <a:srgbClr val="FFFF00"/>
                </a:solidFill>
              </a:rPr>
              <a:t>GENERAL</a:t>
            </a:r>
          </a:p>
        </p:txBody>
      </p:sp>
      <p:sp>
        <p:nvSpPr>
          <p:cNvPr id="20" name="Oval 19">
            <a:extLst>
              <a:ext uri="{FF2B5EF4-FFF2-40B4-BE49-F238E27FC236}">
                <a16:creationId xmlns:a16="http://schemas.microsoft.com/office/drawing/2014/main" id="{E7A7D58D-8426-4ABE-BB1F-A0A3F665A87D}"/>
              </a:ext>
            </a:extLst>
          </p:cNvPr>
          <p:cNvSpPr/>
          <p:nvPr/>
        </p:nvSpPr>
        <p:spPr>
          <a:xfrm>
            <a:off x="5004732" y="3425494"/>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1" name="Rectangle: Rounded Corners 20">
            <a:extLst>
              <a:ext uri="{FF2B5EF4-FFF2-40B4-BE49-F238E27FC236}">
                <a16:creationId xmlns:a16="http://schemas.microsoft.com/office/drawing/2014/main" id="{6ED9FD9F-D50E-4AA5-8AF6-970FF38FB202}"/>
              </a:ext>
            </a:extLst>
          </p:cNvPr>
          <p:cNvSpPr/>
          <p:nvPr/>
        </p:nvSpPr>
        <p:spPr>
          <a:xfrm>
            <a:off x="5386854" y="3277783"/>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EVIL of Dark Night</a:t>
            </a:r>
          </a:p>
        </p:txBody>
      </p:sp>
      <p:sp>
        <p:nvSpPr>
          <p:cNvPr id="22" name="TextBox 21">
            <a:extLst>
              <a:ext uri="{FF2B5EF4-FFF2-40B4-BE49-F238E27FC236}">
                <a16:creationId xmlns:a16="http://schemas.microsoft.com/office/drawing/2014/main" id="{E813D6B1-DECE-4B8B-A8E5-22EA8BC6F4E3}"/>
              </a:ext>
            </a:extLst>
          </p:cNvPr>
          <p:cNvSpPr txBox="1"/>
          <p:nvPr/>
        </p:nvSpPr>
        <p:spPr>
          <a:xfrm>
            <a:off x="6213445" y="2867697"/>
            <a:ext cx="1547219" cy="461665"/>
          </a:xfrm>
          <a:prstGeom prst="rect">
            <a:avLst/>
          </a:prstGeom>
          <a:noFill/>
        </p:spPr>
        <p:txBody>
          <a:bodyPr wrap="square" rtlCol="0">
            <a:spAutoFit/>
          </a:bodyPr>
          <a:lstStyle/>
          <a:p>
            <a:pPr algn="ctr"/>
            <a:r>
              <a:rPr lang="en-US" sz="2400" dirty="0">
                <a:solidFill>
                  <a:srgbClr val="FFFF00"/>
                </a:solidFill>
              </a:rPr>
              <a:t>SPECIFIC</a:t>
            </a:r>
          </a:p>
        </p:txBody>
      </p:sp>
      <p:sp>
        <p:nvSpPr>
          <p:cNvPr id="23" name="Oval 22">
            <a:extLst>
              <a:ext uri="{FF2B5EF4-FFF2-40B4-BE49-F238E27FC236}">
                <a16:creationId xmlns:a16="http://schemas.microsoft.com/office/drawing/2014/main" id="{CA2C72B5-17E5-404C-AD3F-285F289DBAF3}"/>
              </a:ext>
            </a:extLst>
          </p:cNvPr>
          <p:cNvSpPr/>
          <p:nvPr/>
        </p:nvSpPr>
        <p:spPr>
          <a:xfrm>
            <a:off x="5004732" y="4077302"/>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4" name="Rectangle: Rounded Corners 23">
            <a:extLst>
              <a:ext uri="{FF2B5EF4-FFF2-40B4-BE49-F238E27FC236}">
                <a16:creationId xmlns:a16="http://schemas.microsoft.com/office/drawing/2014/main" id="{CA16BF8E-141F-4FED-9941-711957B36DA9}"/>
              </a:ext>
            </a:extLst>
          </p:cNvPr>
          <p:cNvSpPr/>
          <p:nvPr/>
        </p:nvSpPr>
        <p:spPr>
          <a:xfrm>
            <a:off x="5386854" y="3929591"/>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EVIL of Blower on the Knots</a:t>
            </a:r>
          </a:p>
        </p:txBody>
      </p:sp>
      <p:sp>
        <p:nvSpPr>
          <p:cNvPr id="25" name="Oval 24">
            <a:extLst>
              <a:ext uri="{FF2B5EF4-FFF2-40B4-BE49-F238E27FC236}">
                <a16:creationId xmlns:a16="http://schemas.microsoft.com/office/drawing/2014/main" id="{A9694133-0AFC-45B1-AD9F-0DB132815204}"/>
              </a:ext>
            </a:extLst>
          </p:cNvPr>
          <p:cNvSpPr/>
          <p:nvPr/>
        </p:nvSpPr>
        <p:spPr>
          <a:xfrm>
            <a:off x="5004732" y="4722291"/>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6" name="Rectangle: Rounded Corners 25">
            <a:extLst>
              <a:ext uri="{FF2B5EF4-FFF2-40B4-BE49-F238E27FC236}">
                <a16:creationId xmlns:a16="http://schemas.microsoft.com/office/drawing/2014/main" id="{22A6A0FF-D8B8-4C43-9524-A5092BB0F814}"/>
              </a:ext>
            </a:extLst>
          </p:cNvPr>
          <p:cNvSpPr/>
          <p:nvPr/>
        </p:nvSpPr>
        <p:spPr>
          <a:xfrm>
            <a:off x="5386854" y="4574580"/>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EVIL of Envy &amp; Jealousy</a:t>
            </a:r>
          </a:p>
        </p:txBody>
      </p:sp>
      <p:sp>
        <p:nvSpPr>
          <p:cNvPr id="27" name="Oval 26">
            <a:extLst>
              <a:ext uri="{FF2B5EF4-FFF2-40B4-BE49-F238E27FC236}">
                <a16:creationId xmlns:a16="http://schemas.microsoft.com/office/drawing/2014/main" id="{19F05E79-362F-44E3-BCE4-F947F48A3CF6}"/>
              </a:ext>
            </a:extLst>
          </p:cNvPr>
          <p:cNvSpPr/>
          <p:nvPr/>
        </p:nvSpPr>
        <p:spPr>
          <a:xfrm>
            <a:off x="154959" y="811610"/>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8" name="Rectangle: Rounded Corners 27">
            <a:extLst>
              <a:ext uri="{FF2B5EF4-FFF2-40B4-BE49-F238E27FC236}">
                <a16:creationId xmlns:a16="http://schemas.microsoft.com/office/drawing/2014/main" id="{33263344-653C-40F0-85D9-5A8EB8E1C218}"/>
              </a:ext>
            </a:extLst>
          </p:cNvPr>
          <p:cNvSpPr/>
          <p:nvPr/>
        </p:nvSpPr>
        <p:spPr>
          <a:xfrm>
            <a:off x="519196" y="663899"/>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Allah’s (Rabb) refuge is sought</a:t>
            </a:r>
          </a:p>
        </p:txBody>
      </p:sp>
      <p:sp>
        <p:nvSpPr>
          <p:cNvPr id="29" name="Oval 28">
            <a:extLst>
              <a:ext uri="{FF2B5EF4-FFF2-40B4-BE49-F238E27FC236}">
                <a16:creationId xmlns:a16="http://schemas.microsoft.com/office/drawing/2014/main" id="{087120E7-269B-410E-ACA6-31C861DEBCCE}"/>
              </a:ext>
            </a:extLst>
          </p:cNvPr>
          <p:cNvSpPr/>
          <p:nvPr/>
        </p:nvSpPr>
        <p:spPr>
          <a:xfrm>
            <a:off x="154959" y="1498471"/>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0" name="Rectangle: Rounded Corners 29">
            <a:extLst>
              <a:ext uri="{FF2B5EF4-FFF2-40B4-BE49-F238E27FC236}">
                <a16:creationId xmlns:a16="http://schemas.microsoft.com/office/drawing/2014/main" id="{2CFB0C09-AC51-4A6A-A242-71E24930A350}"/>
              </a:ext>
            </a:extLst>
          </p:cNvPr>
          <p:cNvSpPr/>
          <p:nvPr/>
        </p:nvSpPr>
        <p:spPr>
          <a:xfrm>
            <a:off x="519196" y="1350760"/>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Allah’s (King) refuge is sought</a:t>
            </a:r>
          </a:p>
        </p:txBody>
      </p:sp>
      <p:sp>
        <p:nvSpPr>
          <p:cNvPr id="31" name="Oval 30">
            <a:extLst>
              <a:ext uri="{FF2B5EF4-FFF2-40B4-BE49-F238E27FC236}">
                <a16:creationId xmlns:a16="http://schemas.microsoft.com/office/drawing/2014/main" id="{EF5DBB1D-148C-4084-8391-AD3C85322C9B}"/>
              </a:ext>
            </a:extLst>
          </p:cNvPr>
          <p:cNvSpPr/>
          <p:nvPr/>
        </p:nvSpPr>
        <p:spPr>
          <a:xfrm>
            <a:off x="137074" y="2188692"/>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2" name="Rectangle: Rounded Corners 31">
            <a:extLst>
              <a:ext uri="{FF2B5EF4-FFF2-40B4-BE49-F238E27FC236}">
                <a16:creationId xmlns:a16="http://schemas.microsoft.com/office/drawing/2014/main" id="{05CD7D2B-2CDE-453D-BFED-9BAA19D89661}"/>
              </a:ext>
            </a:extLst>
          </p:cNvPr>
          <p:cNvSpPr/>
          <p:nvPr/>
        </p:nvSpPr>
        <p:spPr>
          <a:xfrm>
            <a:off x="519196" y="2040981"/>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Allah’s (God) refuge is sought</a:t>
            </a:r>
          </a:p>
        </p:txBody>
      </p:sp>
      <p:sp>
        <p:nvSpPr>
          <p:cNvPr id="33" name="Oval 32">
            <a:extLst>
              <a:ext uri="{FF2B5EF4-FFF2-40B4-BE49-F238E27FC236}">
                <a16:creationId xmlns:a16="http://schemas.microsoft.com/office/drawing/2014/main" id="{9C532EB2-7597-4B75-814E-4D781585E16A}"/>
              </a:ext>
            </a:extLst>
          </p:cNvPr>
          <p:cNvSpPr/>
          <p:nvPr/>
        </p:nvSpPr>
        <p:spPr>
          <a:xfrm>
            <a:off x="137074" y="3239513"/>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4" name="Rectangle: Rounded Corners 33">
            <a:extLst>
              <a:ext uri="{FF2B5EF4-FFF2-40B4-BE49-F238E27FC236}">
                <a16:creationId xmlns:a16="http://schemas.microsoft.com/office/drawing/2014/main" id="{A3F88F7F-330B-4187-8563-469535BF9DA2}"/>
              </a:ext>
            </a:extLst>
          </p:cNvPr>
          <p:cNvSpPr/>
          <p:nvPr/>
        </p:nvSpPr>
        <p:spPr>
          <a:xfrm>
            <a:off x="519196" y="3091802"/>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err="1"/>
              <a:t>Shaytan</a:t>
            </a:r>
            <a:r>
              <a:rPr lang="en-US" sz="2000" dirty="0"/>
              <a:t> is the main EVIL</a:t>
            </a:r>
          </a:p>
        </p:txBody>
      </p:sp>
      <p:sp>
        <p:nvSpPr>
          <p:cNvPr id="35" name="TextBox 34">
            <a:extLst>
              <a:ext uri="{FF2B5EF4-FFF2-40B4-BE49-F238E27FC236}">
                <a16:creationId xmlns:a16="http://schemas.microsoft.com/office/drawing/2014/main" id="{0039CB9E-237A-4892-A837-2A963C59E8F0}"/>
              </a:ext>
            </a:extLst>
          </p:cNvPr>
          <p:cNvSpPr txBox="1"/>
          <p:nvPr/>
        </p:nvSpPr>
        <p:spPr>
          <a:xfrm>
            <a:off x="1560695" y="2681716"/>
            <a:ext cx="1547219" cy="461665"/>
          </a:xfrm>
          <a:prstGeom prst="rect">
            <a:avLst/>
          </a:prstGeom>
          <a:noFill/>
        </p:spPr>
        <p:txBody>
          <a:bodyPr wrap="square" rtlCol="0">
            <a:spAutoFit/>
          </a:bodyPr>
          <a:lstStyle/>
          <a:p>
            <a:pPr algn="ctr"/>
            <a:r>
              <a:rPr lang="en-US" sz="2400" dirty="0">
                <a:solidFill>
                  <a:srgbClr val="FFFF00"/>
                </a:solidFill>
              </a:rPr>
              <a:t>MAIN EVIL</a:t>
            </a:r>
          </a:p>
        </p:txBody>
      </p:sp>
      <p:sp>
        <p:nvSpPr>
          <p:cNvPr id="36" name="Oval 35">
            <a:extLst>
              <a:ext uri="{FF2B5EF4-FFF2-40B4-BE49-F238E27FC236}">
                <a16:creationId xmlns:a16="http://schemas.microsoft.com/office/drawing/2014/main" id="{C16E0B40-4229-4156-8E23-9BAE7B2A25C5}"/>
              </a:ext>
            </a:extLst>
          </p:cNvPr>
          <p:cNvSpPr/>
          <p:nvPr/>
        </p:nvSpPr>
        <p:spPr>
          <a:xfrm>
            <a:off x="154959" y="4248388"/>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37" name="Rectangle: Rounded Corners 36">
            <a:extLst>
              <a:ext uri="{FF2B5EF4-FFF2-40B4-BE49-F238E27FC236}">
                <a16:creationId xmlns:a16="http://schemas.microsoft.com/office/drawing/2014/main" id="{1B6C9B98-917B-470A-9AAA-62EBD7D03B22}"/>
              </a:ext>
            </a:extLst>
          </p:cNvPr>
          <p:cNvSpPr/>
          <p:nvPr/>
        </p:nvSpPr>
        <p:spPr>
          <a:xfrm>
            <a:off x="537081" y="4100677"/>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What </a:t>
            </a:r>
            <a:r>
              <a:rPr lang="en-US" sz="2000" dirty="0" err="1"/>
              <a:t>Shaytan</a:t>
            </a:r>
            <a:r>
              <a:rPr lang="en-US" sz="2000" dirty="0"/>
              <a:t> DOES</a:t>
            </a:r>
          </a:p>
        </p:txBody>
      </p:sp>
      <p:sp>
        <p:nvSpPr>
          <p:cNvPr id="38" name="TextBox 37">
            <a:extLst>
              <a:ext uri="{FF2B5EF4-FFF2-40B4-BE49-F238E27FC236}">
                <a16:creationId xmlns:a16="http://schemas.microsoft.com/office/drawing/2014/main" id="{A9F467B0-3B71-4F74-A94D-BEB65388C6DB}"/>
              </a:ext>
            </a:extLst>
          </p:cNvPr>
          <p:cNvSpPr txBox="1"/>
          <p:nvPr/>
        </p:nvSpPr>
        <p:spPr>
          <a:xfrm>
            <a:off x="516130" y="3690591"/>
            <a:ext cx="3636348" cy="461665"/>
          </a:xfrm>
          <a:prstGeom prst="rect">
            <a:avLst/>
          </a:prstGeom>
          <a:noFill/>
        </p:spPr>
        <p:txBody>
          <a:bodyPr wrap="square" rtlCol="0">
            <a:spAutoFit/>
          </a:bodyPr>
          <a:lstStyle/>
          <a:p>
            <a:pPr algn="ctr"/>
            <a:r>
              <a:rPr lang="en-US" sz="2400" dirty="0">
                <a:solidFill>
                  <a:srgbClr val="FFFF00"/>
                </a:solidFill>
              </a:rPr>
              <a:t>DESCRIPTION OF SHAYTAN</a:t>
            </a:r>
          </a:p>
        </p:txBody>
      </p:sp>
      <p:sp>
        <p:nvSpPr>
          <p:cNvPr id="39" name="Oval 38">
            <a:extLst>
              <a:ext uri="{FF2B5EF4-FFF2-40B4-BE49-F238E27FC236}">
                <a16:creationId xmlns:a16="http://schemas.microsoft.com/office/drawing/2014/main" id="{34E31E7B-77AD-40C9-B795-6F8704C4A00A}"/>
              </a:ext>
            </a:extLst>
          </p:cNvPr>
          <p:cNvSpPr/>
          <p:nvPr/>
        </p:nvSpPr>
        <p:spPr>
          <a:xfrm>
            <a:off x="173743" y="4915471"/>
            <a:ext cx="281354" cy="281354"/>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0" name="Rectangle: Rounded Corners 39">
            <a:extLst>
              <a:ext uri="{FF2B5EF4-FFF2-40B4-BE49-F238E27FC236}">
                <a16:creationId xmlns:a16="http://schemas.microsoft.com/office/drawing/2014/main" id="{0CFD65B0-7B7F-494E-95F0-B2DDF0919F53}"/>
              </a:ext>
            </a:extLst>
          </p:cNvPr>
          <p:cNvSpPr/>
          <p:nvPr/>
        </p:nvSpPr>
        <p:spPr>
          <a:xfrm>
            <a:off x="555865" y="4767760"/>
            <a:ext cx="3615397" cy="576775"/>
          </a:xfrm>
          <a:prstGeom prst="round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WHO can be from </a:t>
            </a:r>
            <a:r>
              <a:rPr lang="en-US" sz="2000" dirty="0" err="1"/>
              <a:t>Shayateen</a:t>
            </a:r>
            <a:endParaRPr lang="en-US" sz="2000" dirty="0"/>
          </a:p>
        </p:txBody>
      </p:sp>
      <p:sp>
        <p:nvSpPr>
          <p:cNvPr id="6" name="Rectangle 5">
            <a:extLst>
              <a:ext uri="{FF2B5EF4-FFF2-40B4-BE49-F238E27FC236}">
                <a16:creationId xmlns:a16="http://schemas.microsoft.com/office/drawing/2014/main" id="{0CE39403-12F0-4B26-8955-F9D5630A15F9}"/>
              </a:ext>
            </a:extLst>
          </p:cNvPr>
          <p:cNvSpPr/>
          <p:nvPr/>
        </p:nvSpPr>
        <p:spPr>
          <a:xfrm>
            <a:off x="5004732" y="5724783"/>
            <a:ext cx="3997519" cy="9859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F58993C7-EE29-49C9-9EE7-42F8F2CC70E6}"/>
              </a:ext>
            </a:extLst>
          </p:cNvPr>
          <p:cNvSpPr/>
          <p:nvPr/>
        </p:nvSpPr>
        <p:spPr>
          <a:xfrm>
            <a:off x="154959" y="5694012"/>
            <a:ext cx="3997519" cy="9859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BF0CEE6B-8AC5-47BA-BE24-32A77BC47515}"/>
              </a:ext>
            </a:extLst>
          </p:cNvPr>
          <p:cNvSpPr/>
          <p:nvPr/>
        </p:nvSpPr>
        <p:spPr>
          <a:xfrm>
            <a:off x="5103206" y="5789004"/>
            <a:ext cx="365760" cy="365760"/>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1</a:t>
            </a:r>
          </a:p>
        </p:txBody>
      </p:sp>
      <p:sp>
        <p:nvSpPr>
          <p:cNvPr id="42" name="Rectangle: Rounded Corners 41">
            <a:extLst>
              <a:ext uri="{FF2B5EF4-FFF2-40B4-BE49-F238E27FC236}">
                <a16:creationId xmlns:a16="http://schemas.microsoft.com/office/drawing/2014/main" id="{A8F12404-68AE-47E0-B2FB-13056B983124}"/>
              </a:ext>
            </a:extLst>
          </p:cNvPr>
          <p:cNvSpPr/>
          <p:nvPr/>
        </p:nvSpPr>
        <p:spPr>
          <a:xfrm>
            <a:off x="5103206" y="6293572"/>
            <a:ext cx="365760" cy="365760"/>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3</a:t>
            </a:r>
          </a:p>
        </p:txBody>
      </p:sp>
      <p:sp>
        <p:nvSpPr>
          <p:cNvPr id="43" name="TextBox 42">
            <a:extLst>
              <a:ext uri="{FF2B5EF4-FFF2-40B4-BE49-F238E27FC236}">
                <a16:creationId xmlns:a16="http://schemas.microsoft.com/office/drawing/2014/main" id="{4AB0CD17-5572-4478-BE9D-C0D162999FF3}"/>
              </a:ext>
            </a:extLst>
          </p:cNvPr>
          <p:cNvSpPr txBox="1"/>
          <p:nvPr/>
        </p:nvSpPr>
        <p:spPr>
          <a:xfrm>
            <a:off x="5468966" y="5737060"/>
            <a:ext cx="3556423" cy="461665"/>
          </a:xfrm>
          <a:prstGeom prst="rect">
            <a:avLst/>
          </a:prstGeom>
          <a:noFill/>
        </p:spPr>
        <p:txBody>
          <a:bodyPr wrap="none" rtlCol="0">
            <a:spAutoFit/>
          </a:bodyPr>
          <a:lstStyle/>
          <a:p>
            <a:r>
              <a:rPr lang="en-US" sz="2400" dirty="0"/>
              <a:t># of times, refuge is sought</a:t>
            </a:r>
          </a:p>
        </p:txBody>
      </p:sp>
      <p:sp>
        <p:nvSpPr>
          <p:cNvPr id="44" name="TextBox 43">
            <a:extLst>
              <a:ext uri="{FF2B5EF4-FFF2-40B4-BE49-F238E27FC236}">
                <a16:creationId xmlns:a16="http://schemas.microsoft.com/office/drawing/2014/main" id="{D40486A7-3530-46B7-A267-719D0BA51842}"/>
              </a:ext>
            </a:extLst>
          </p:cNvPr>
          <p:cNvSpPr txBox="1"/>
          <p:nvPr/>
        </p:nvSpPr>
        <p:spPr>
          <a:xfrm>
            <a:off x="5447947" y="6249102"/>
            <a:ext cx="2725874" cy="461665"/>
          </a:xfrm>
          <a:prstGeom prst="rect">
            <a:avLst/>
          </a:prstGeom>
          <a:noFill/>
        </p:spPr>
        <p:txBody>
          <a:bodyPr wrap="none" rtlCol="0">
            <a:spAutoFit/>
          </a:bodyPr>
          <a:lstStyle/>
          <a:p>
            <a:r>
              <a:rPr lang="en-US" sz="2400" dirty="0"/>
              <a:t># of evils mentioned</a:t>
            </a:r>
          </a:p>
        </p:txBody>
      </p:sp>
      <p:sp>
        <p:nvSpPr>
          <p:cNvPr id="45" name="Rectangle: Rounded Corners 44">
            <a:extLst>
              <a:ext uri="{FF2B5EF4-FFF2-40B4-BE49-F238E27FC236}">
                <a16:creationId xmlns:a16="http://schemas.microsoft.com/office/drawing/2014/main" id="{CE4E8E91-941F-40FF-B65A-6B82EE73BADD}"/>
              </a:ext>
            </a:extLst>
          </p:cNvPr>
          <p:cNvSpPr/>
          <p:nvPr/>
        </p:nvSpPr>
        <p:spPr>
          <a:xfrm>
            <a:off x="211048" y="5758233"/>
            <a:ext cx="365760" cy="3657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3</a:t>
            </a:r>
          </a:p>
        </p:txBody>
      </p:sp>
      <p:sp>
        <p:nvSpPr>
          <p:cNvPr id="46" name="Rectangle: Rounded Corners 45">
            <a:extLst>
              <a:ext uri="{FF2B5EF4-FFF2-40B4-BE49-F238E27FC236}">
                <a16:creationId xmlns:a16="http://schemas.microsoft.com/office/drawing/2014/main" id="{F136F0DB-73EC-4631-AC52-E0EC9F7E013F}"/>
              </a:ext>
            </a:extLst>
          </p:cNvPr>
          <p:cNvSpPr/>
          <p:nvPr/>
        </p:nvSpPr>
        <p:spPr>
          <a:xfrm>
            <a:off x="211048" y="6262801"/>
            <a:ext cx="365760" cy="3657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1</a:t>
            </a:r>
          </a:p>
        </p:txBody>
      </p:sp>
      <p:sp>
        <p:nvSpPr>
          <p:cNvPr id="47" name="TextBox 46">
            <a:extLst>
              <a:ext uri="{FF2B5EF4-FFF2-40B4-BE49-F238E27FC236}">
                <a16:creationId xmlns:a16="http://schemas.microsoft.com/office/drawing/2014/main" id="{44DC7794-92C8-4ACD-82BD-242F1F71A8D3}"/>
              </a:ext>
            </a:extLst>
          </p:cNvPr>
          <p:cNvSpPr txBox="1"/>
          <p:nvPr/>
        </p:nvSpPr>
        <p:spPr>
          <a:xfrm>
            <a:off x="576808" y="5706289"/>
            <a:ext cx="3556423" cy="461665"/>
          </a:xfrm>
          <a:prstGeom prst="rect">
            <a:avLst/>
          </a:prstGeom>
          <a:noFill/>
        </p:spPr>
        <p:txBody>
          <a:bodyPr wrap="none" rtlCol="0">
            <a:spAutoFit/>
          </a:bodyPr>
          <a:lstStyle/>
          <a:p>
            <a:r>
              <a:rPr lang="en-US" sz="2400" dirty="0"/>
              <a:t># of times, refuge is sought</a:t>
            </a:r>
          </a:p>
        </p:txBody>
      </p:sp>
      <p:sp>
        <p:nvSpPr>
          <p:cNvPr id="48" name="TextBox 47">
            <a:extLst>
              <a:ext uri="{FF2B5EF4-FFF2-40B4-BE49-F238E27FC236}">
                <a16:creationId xmlns:a16="http://schemas.microsoft.com/office/drawing/2014/main" id="{6D4D41AC-EFDC-4E0A-AB17-7255104957E7}"/>
              </a:ext>
            </a:extLst>
          </p:cNvPr>
          <p:cNvSpPr txBox="1"/>
          <p:nvPr/>
        </p:nvSpPr>
        <p:spPr>
          <a:xfrm>
            <a:off x="576808" y="6218331"/>
            <a:ext cx="2725874" cy="461665"/>
          </a:xfrm>
          <a:prstGeom prst="rect">
            <a:avLst/>
          </a:prstGeom>
          <a:noFill/>
        </p:spPr>
        <p:txBody>
          <a:bodyPr wrap="none" rtlCol="0">
            <a:spAutoFit/>
          </a:bodyPr>
          <a:lstStyle/>
          <a:p>
            <a:r>
              <a:rPr lang="en-US" sz="2400" dirty="0"/>
              <a:t># of evils mentioned</a:t>
            </a:r>
          </a:p>
        </p:txBody>
      </p:sp>
    </p:spTree>
    <p:extLst>
      <p:ext uri="{BB962C8B-B14F-4D97-AF65-F5344CB8AC3E}">
        <p14:creationId xmlns:p14="http://schemas.microsoft.com/office/powerpoint/2010/main" val="1757795930"/>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429768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4846320" y="0"/>
            <a:ext cx="429768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336348" y="-296604"/>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4">
            <a:biLevel thresh="25000"/>
            <a:extLst>
              <a:ext uri="{28A0092B-C50C-407E-A947-70E740481C1C}">
                <a14:useLocalDpi xmlns:a14="http://schemas.microsoft.com/office/drawing/2010/main" val="0"/>
              </a:ext>
            </a:extLst>
          </a:blip>
          <a:srcRect/>
          <a:stretch>
            <a:fillRect/>
          </a:stretch>
        </p:blipFill>
        <p:spPr bwMode="auto">
          <a:xfrm>
            <a:off x="132588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2D15370-7C5E-466B-89FC-3B68AA04F583}"/>
              </a:ext>
            </a:extLst>
          </p:cNvPr>
          <p:cNvSpPr txBox="1"/>
          <p:nvPr/>
        </p:nvSpPr>
        <p:spPr>
          <a:xfrm>
            <a:off x="4251450" y="703236"/>
            <a:ext cx="1061188" cy="5240602"/>
          </a:xfrm>
          <a:prstGeom prst="rect">
            <a:avLst/>
          </a:prstGeom>
          <a:noFill/>
        </p:spPr>
        <p:txBody>
          <a:bodyPr vert="wordArtVert" wrap="none" rtlCol="0">
            <a:spAutoFit/>
          </a:bodyPr>
          <a:lstStyle/>
          <a:p>
            <a:pPr algn="ctr">
              <a:lnSpc>
                <a:spcPct val="200000"/>
              </a:lnSpc>
            </a:pPr>
            <a:r>
              <a:rPr lang="en-US" sz="2400" b="1" spc="600" dirty="0">
                <a:solidFill>
                  <a:srgbClr val="FF0000"/>
                </a:solidFill>
              </a:rPr>
              <a:t>KEY  WORDS</a:t>
            </a:r>
          </a:p>
        </p:txBody>
      </p:sp>
      <p:sp>
        <p:nvSpPr>
          <p:cNvPr id="6" name="Rectangle 5">
            <a:extLst>
              <a:ext uri="{FF2B5EF4-FFF2-40B4-BE49-F238E27FC236}">
                <a16:creationId xmlns:a16="http://schemas.microsoft.com/office/drawing/2014/main" id="{0CE39403-12F0-4B26-8955-F9D5630A15F9}"/>
              </a:ext>
            </a:extLst>
          </p:cNvPr>
          <p:cNvSpPr/>
          <p:nvPr/>
        </p:nvSpPr>
        <p:spPr>
          <a:xfrm>
            <a:off x="5004732" y="4640239"/>
            <a:ext cx="3997519" cy="205514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Note, that only </a:t>
            </a:r>
            <a:r>
              <a:rPr kumimoji="0" lang="en-US" sz="1800" b="1" i="0" u="none" strike="noStrike" kern="1200" cap="none" spc="0" normalizeH="0" baseline="0" noProof="0" dirty="0">
                <a:ln>
                  <a:noFill/>
                </a:ln>
                <a:solidFill>
                  <a:srgbClr val="00B050"/>
                </a:solidFill>
                <a:effectLst/>
                <a:uLnTx/>
                <a:uFillTx/>
                <a:latin typeface="Calibri" panose="020F0502020204030204" pitchFamily="34" charset="0"/>
                <a:ea typeface="+mn-ea"/>
                <a:cs typeface="+mn-cs"/>
              </a:rPr>
              <a:t>AL-NAF-FATHAAT</a:t>
            </a: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 has an AL in front of it.  This is to emphasize that every one of them is an evil.  Until this ayah was revealed, the blowing on the knots in the darkness of the night in secrecy was not known to public.</a:t>
            </a:r>
            <a:endParaRPr kumimoji="0" lang="en-US" sz="1800" b="0" i="0" u="none" strike="noStrike" kern="1200" cap="none" spc="0" normalizeH="0" baseline="0" noProof="0" dirty="0">
              <a:ln>
                <a:noFill/>
              </a:ln>
              <a:solidFill>
                <a:schemeClr val="tx1"/>
              </a:solidFill>
              <a:effectLst/>
              <a:uLnTx/>
              <a:uFillTx/>
              <a:latin typeface="Calibri" panose="020F0502020204030204"/>
              <a:ea typeface="+mn-ea"/>
              <a:cs typeface="+mn-cs"/>
            </a:endParaRPr>
          </a:p>
          <a:p>
            <a:pPr algn="ctr"/>
            <a:endParaRPr lang="en-US" dirty="0"/>
          </a:p>
        </p:txBody>
      </p:sp>
      <p:sp>
        <p:nvSpPr>
          <p:cNvPr id="41" name="Rectangle 40">
            <a:extLst>
              <a:ext uri="{FF2B5EF4-FFF2-40B4-BE49-F238E27FC236}">
                <a16:creationId xmlns:a16="http://schemas.microsoft.com/office/drawing/2014/main" id="{F58993C7-EE29-49C9-9EE7-42F8F2CC70E6}"/>
              </a:ext>
            </a:extLst>
          </p:cNvPr>
          <p:cNvSpPr/>
          <p:nvPr/>
        </p:nvSpPr>
        <p:spPr>
          <a:xfrm>
            <a:off x="154959" y="4640239"/>
            <a:ext cx="3997519" cy="205514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CC654B0C-2835-468D-9D40-8A1883B03556}"/>
              </a:ext>
            </a:extLst>
          </p:cNvPr>
          <p:cNvSpPr txBox="1"/>
          <p:nvPr/>
        </p:nvSpPr>
        <p:spPr>
          <a:xfrm>
            <a:off x="4846320" y="650387"/>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t>SHARR</a:t>
            </a:r>
            <a:br>
              <a:rPr kumimoji="0" lang="en-US"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solidFill>
                  <a:prstClr val="black"/>
                </a:solidFill>
                <a:effectLst>
                  <a:outerShdw blurRad="38100" dist="38100" dir="2700000" algn="tl">
                    <a:srgbClr val="000000">
                      <a:alpha val="43137"/>
                    </a:srgbClr>
                  </a:outerShdw>
                </a:effectLst>
                <a:latin typeface="Calibri" panose="020F0502020204030204" pitchFamily="34" charset="0"/>
              </a:rPr>
              <a:t>Think of </a:t>
            </a:r>
            <a:r>
              <a:rPr lang="en-US" sz="1600" b="1" dirty="0" err="1">
                <a:solidFill>
                  <a:prstClr val="black"/>
                </a:solidFill>
                <a:effectLst>
                  <a:outerShdw blurRad="38100" dist="38100" dir="2700000" algn="tl">
                    <a:srgbClr val="000000">
                      <a:alpha val="43137"/>
                    </a:srgbClr>
                  </a:outerShdw>
                </a:effectLst>
                <a:latin typeface="Calibri" panose="020F0502020204030204" pitchFamily="34" charset="0"/>
              </a:rPr>
              <a:t>sharara</a:t>
            </a:r>
            <a:r>
              <a:rPr lang="en-US" sz="1600" b="1" dirty="0">
                <a:solidFill>
                  <a:prstClr val="black"/>
                </a:solidFill>
                <a:effectLst>
                  <a:outerShdw blurRad="38100" dist="38100" dir="2700000" algn="tl">
                    <a:srgbClr val="000000">
                      <a:alpha val="43137"/>
                    </a:srgbClr>
                  </a:outerShdw>
                </a:effectLst>
                <a:latin typeface="Calibri" panose="020F0502020204030204" pitchFamily="34" charset="0"/>
              </a:rPr>
              <a:t>, spark (evil) that can harm you</a:t>
            </a:r>
          </a:p>
        </p:txBody>
      </p:sp>
      <p:sp>
        <p:nvSpPr>
          <p:cNvPr id="53" name="TextBox 52">
            <a:extLst>
              <a:ext uri="{FF2B5EF4-FFF2-40B4-BE49-F238E27FC236}">
                <a16:creationId xmlns:a16="http://schemas.microsoft.com/office/drawing/2014/main" id="{FA488487-6BDC-4DB6-BBEA-8C93241C1F87}"/>
              </a:ext>
            </a:extLst>
          </p:cNvPr>
          <p:cNvSpPr txBox="1"/>
          <p:nvPr/>
        </p:nvSpPr>
        <p:spPr>
          <a:xfrm>
            <a:off x="4854651" y="1370550"/>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effectLst>
                  <a:outerShdw blurRad="38100" dist="38100" dir="2700000" algn="tl">
                    <a:srgbClr val="000000">
                      <a:alpha val="43137"/>
                    </a:srgbClr>
                  </a:outerShdw>
                </a:effectLst>
                <a:latin typeface="Calibri" panose="020F0502020204030204" pitchFamily="34" charset="0"/>
              </a:rPr>
              <a:t>GHAASIQIN</a:t>
            </a:r>
            <a:br>
              <a:rPr kumimoji="0" lang="en-US"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effectLst>
                  <a:outerShdw blurRad="38100" dist="38100" dir="2700000" algn="tl">
                    <a:srgbClr val="000000">
                      <a:alpha val="43137"/>
                    </a:srgbClr>
                  </a:outerShdw>
                </a:effectLst>
                <a:latin typeface="Calibri" panose="020F0502020204030204" pitchFamily="34" charset="0"/>
              </a:rPr>
              <a:t>Comes from </a:t>
            </a:r>
            <a:r>
              <a:rPr lang="en-US" sz="1600" b="1" dirty="0" err="1">
                <a:effectLst>
                  <a:outerShdw blurRad="38100" dist="38100" dir="2700000" algn="tl">
                    <a:srgbClr val="000000">
                      <a:alpha val="43137"/>
                    </a:srgbClr>
                  </a:outerShdw>
                </a:effectLst>
                <a:latin typeface="Calibri" panose="020F0502020204030204" pitchFamily="34" charset="0"/>
              </a:rPr>
              <a:t>Ghasaq</a:t>
            </a:r>
            <a:r>
              <a:rPr lang="en-US" sz="1600" b="1" dirty="0">
                <a:effectLst>
                  <a:outerShdw blurRad="38100" dist="38100" dir="2700000" algn="tl">
                    <a:srgbClr val="000000">
                      <a:alpha val="43137"/>
                    </a:srgbClr>
                  </a:outerShdw>
                </a:effectLst>
                <a:latin typeface="Calibri" panose="020F0502020204030204" pitchFamily="34" charset="0"/>
              </a:rPr>
              <a:t> – the first part of night</a:t>
            </a:r>
          </a:p>
        </p:txBody>
      </p:sp>
      <p:sp>
        <p:nvSpPr>
          <p:cNvPr id="54" name="TextBox 53">
            <a:extLst>
              <a:ext uri="{FF2B5EF4-FFF2-40B4-BE49-F238E27FC236}">
                <a16:creationId xmlns:a16="http://schemas.microsoft.com/office/drawing/2014/main" id="{A282158F-E508-4C7F-A1AA-7B255644D991}"/>
              </a:ext>
            </a:extLst>
          </p:cNvPr>
          <p:cNvSpPr txBox="1"/>
          <p:nvPr/>
        </p:nvSpPr>
        <p:spPr>
          <a:xfrm>
            <a:off x="4862982" y="2090713"/>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t>WAQAB</a:t>
            </a:r>
            <a:br>
              <a:rPr kumimoji="0" lang="en-US"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br>
            <a:r>
              <a:rPr kumimoji="0" lang="en-US" sz="16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t>Darkness</a:t>
            </a:r>
            <a:endParaRPr kumimoji="0" lang="en-US" b="0" i="0" u="none" strike="noStrike" kern="1200" cap="none" spc="0" normalizeH="0" baseline="0" noProof="0" dirty="0">
              <a:ln>
                <a:noFill/>
              </a:ln>
              <a:effectLst/>
              <a:uLnTx/>
              <a:uFillTx/>
              <a:latin typeface="Calibri" panose="020F0502020204030204"/>
              <a:ea typeface="+mn-ea"/>
              <a:cs typeface="+mn-cs"/>
            </a:endParaRPr>
          </a:p>
        </p:txBody>
      </p:sp>
      <p:sp>
        <p:nvSpPr>
          <p:cNvPr id="55" name="TextBox 54">
            <a:extLst>
              <a:ext uri="{FF2B5EF4-FFF2-40B4-BE49-F238E27FC236}">
                <a16:creationId xmlns:a16="http://schemas.microsoft.com/office/drawing/2014/main" id="{5FDC8A16-D1E1-4D18-AA4C-F1A43415C6A6}"/>
              </a:ext>
            </a:extLst>
          </p:cNvPr>
          <p:cNvSpPr txBox="1"/>
          <p:nvPr/>
        </p:nvSpPr>
        <p:spPr>
          <a:xfrm>
            <a:off x="4871313" y="2810876"/>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t>NAF-FATHAAT</a:t>
            </a:r>
            <a:br>
              <a:rPr kumimoji="0" lang="en-US"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effectLst>
                  <a:outerShdw blurRad="38100" dist="38100" dir="2700000" algn="tl">
                    <a:srgbClr val="000000">
                      <a:alpha val="43137"/>
                    </a:srgbClr>
                  </a:outerShdw>
                </a:effectLst>
                <a:latin typeface="Calibri" panose="020F0502020204030204" pitchFamily="34" charset="0"/>
              </a:rPr>
              <a:t>Women who blow on knots</a:t>
            </a:r>
          </a:p>
        </p:txBody>
      </p:sp>
      <p:sp>
        <p:nvSpPr>
          <p:cNvPr id="56" name="TextBox 55">
            <a:extLst>
              <a:ext uri="{FF2B5EF4-FFF2-40B4-BE49-F238E27FC236}">
                <a16:creationId xmlns:a16="http://schemas.microsoft.com/office/drawing/2014/main" id="{37B7DB9C-767A-4BB9-A7E8-3FF44ED100C4}"/>
              </a:ext>
            </a:extLst>
          </p:cNvPr>
          <p:cNvSpPr txBox="1"/>
          <p:nvPr/>
        </p:nvSpPr>
        <p:spPr>
          <a:xfrm>
            <a:off x="85156" y="666626"/>
            <a:ext cx="4297680"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RABB</a:t>
            </a:r>
            <a:br>
              <a:rPr kumimoji="0" lang="en-US"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solidFill>
                  <a:schemeClr val="bg1"/>
                </a:solidFill>
                <a:effectLst>
                  <a:outerShdw blurRad="38100" dist="38100" dir="2700000" algn="tl">
                    <a:srgbClr val="000000">
                      <a:alpha val="43137"/>
                    </a:srgbClr>
                  </a:outerShdw>
                </a:effectLst>
                <a:latin typeface="Calibri" panose="020F0502020204030204" pitchFamily="34" charset="0"/>
              </a:rPr>
              <a:t>Absolute Owner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
        <p:nvSpPr>
          <p:cNvPr id="57" name="TextBox 56">
            <a:extLst>
              <a:ext uri="{FF2B5EF4-FFF2-40B4-BE49-F238E27FC236}">
                <a16:creationId xmlns:a16="http://schemas.microsoft.com/office/drawing/2014/main" id="{DE3E60F6-F2C4-4F2E-B658-B1A517434318}"/>
              </a:ext>
            </a:extLst>
          </p:cNvPr>
          <p:cNvSpPr txBox="1"/>
          <p:nvPr/>
        </p:nvSpPr>
        <p:spPr>
          <a:xfrm>
            <a:off x="93487" y="1385069"/>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rPr>
              <a:t>MAALIK</a:t>
            </a:r>
            <a:br>
              <a:rPr kumimoji="0" lang="en-US"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solidFill>
                  <a:schemeClr val="bg1"/>
                </a:solidFill>
                <a:effectLst>
                  <a:outerShdw blurRad="38100" dist="38100" dir="2700000" algn="tl">
                    <a:srgbClr val="000000">
                      <a:alpha val="43137"/>
                    </a:srgbClr>
                  </a:outerShdw>
                </a:effectLst>
                <a:latin typeface="Calibri" panose="020F0502020204030204" pitchFamily="34" charset="0"/>
              </a:rPr>
              <a:t>King or Ruler (Owner)</a:t>
            </a:r>
          </a:p>
        </p:txBody>
      </p:sp>
      <p:sp>
        <p:nvSpPr>
          <p:cNvPr id="58" name="TextBox 57">
            <a:extLst>
              <a:ext uri="{FF2B5EF4-FFF2-40B4-BE49-F238E27FC236}">
                <a16:creationId xmlns:a16="http://schemas.microsoft.com/office/drawing/2014/main" id="{45444672-47D9-4248-9FF6-39DD17558A36}"/>
              </a:ext>
            </a:extLst>
          </p:cNvPr>
          <p:cNvSpPr txBox="1"/>
          <p:nvPr/>
        </p:nvSpPr>
        <p:spPr>
          <a:xfrm>
            <a:off x="101818" y="2103512"/>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ILAHA</a:t>
            </a:r>
            <a:b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kumimoji="0" lang="en-US"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Lord, one you worship (Owner)</a:t>
            </a:r>
            <a:endParaRPr kumimoji="0" lang="en-US"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B86BBFDD-CC5B-4D70-82C4-C1359CF4934E}"/>
              </a:ext>
            </a:extLst>
          </p:cNvPr>
          <p:cNvSpPr txBox="1"/>
          <p:nvPr/>
        </p:nvSpPr>
        <p:spPr>
          <a:xfrm>
            <a:off x="110149" y="2821955"/>
            <a:ext cx="4297680" cy="954107"/>
          </a:xfrm>
          <a:prstGeom prst="rect">
            <a:avLst/>
          </a:prstGeom>
          <a:noFill/>
        </p:spPr>
        <p:txBody>
          <a:bodyPr wrap="square">
            <a:spAutoFit/>
          </a:bodyPr>
          <a:lstStyle/>
          <a:p>
            <a:pPr>
              <a:defRPr/>
            </a:pP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NAAS</a:t>
            </a:r>
            <a:b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lang="en-US" sz="1600" b="1" dirty="0">
                <a:solidFill>
                  <a:schemeClr val="bg1"/>
                </a:solidFill>
                <a:effectLst>
                  <a:outerShdw blurRad="38100" dist="38100" dir="2700000" algn="tl">
                    <a:srgbClr val="000000">
                      <a:alpha val="43137"/>
                    </a:srgbClr>
                  </a:outerShdw>
                </a:effectLst>
                <a:latin typeface="Calibri" panose="020F0502020204030204" pitchFamily="34" charset="0"/>
              </a:rPr>
              <a:t>Human - Comes from </a:t>
            </a:r>
            <a:r>
              <a:rPr lang="en-US" sz="1600" b="1" dirty="0" err="1">
                <a:solidFill>
                  <a:schemeClr val="bg1"/>
                </a:solidFill>
                <a:effectLst>
                  <a:outerShdw blurRad="38100" dist="38100" dir="2700000" algn="tl">
                    <a:srgbClr val="000000">
                      <a:alpha val="43137"/>
                    </a:srgbClr>
                  </a:outerShdw>
                </a:effectLst>
                <a:latin typeface="Calibri" panose="020F0502020204030204" pitchFamily="34" charset="0"/>
              </a:rPr>
              <a:t>Nasiyya</a:t>
            </a:r>
            <a:r>
              <a:rPr lang="en-US" sz="1600" b="1" dirty="0">
                <a:solidFill>
                  <a:schemeClr val="bg1"/>
                </a:solidFill>
                <a:effectLst>
                  <a:outerShdw blurRad="38100" dist="38100" dir="2700000" algn="tl">
                    <a:srgbClr val="000000">
                      <a:alpha val="43137"/>
                    </a:srgbClr>
                  </a:outerShdw>
                </a:effectLst>
                <a:latin typeface="Calibri" panose="020F0502020204030204" pitchFamily="34" charset="0"/>
              </a:rPr>
              <a:t> – to be forgetful</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
        <p:nvSpPr>
          <p:cNvPr id="60" name="TextBox 59">
            <a:extLst>
              <a:ext uri="{FF2B5EF4-FFF2-40B4-BE49-F238E27FC236}">
                <a16:creationId xmlns:a16="http://schemas.microsoft.com/office/drawing/2014/main" id="{CE8EDB86-2383-43B6-AE01-6C96E35E836E}"/>
              </a:ext>
            </a:extLst>
          </p:cNvPr>
          <p:cNvSpPr txBox="1"/>
          <p:nvPr/>
        </p:nvSpPr>
        <p:spPr>
          <a:xfrm>
            <a:off x="122646" y="3540400"/>
            <a:ext cx="4297680"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KHANNAAS</a:t>
            </a:r>
            <a:br>
              <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br>
            <a:r>
              <a:rPr kumimoji="0" lang="en-US" sz="1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mn-ea"/>
                <a:cs typeface="+mn-cs"/>
              </a:rPr>
              <a:t>The one who withdraws</a:t>
            </a:r>
            <a:endParaRPr lang="en-US" sz="1600" b="1"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
        <p:nvSpPr>
          <p:cNvPr id="61" name="TextBox 60">
            <a:extLst>
              <a:ext uri="{FF2B5EF4-FFF2-40B4-BE49-F238E27FC236}">
                <a16:creationId xmlns:a16="http://schemas.microsoft.com/office/drawing/2014/main" id="{7A811C2C-2923-4004-9B43-9AED1C031430}"/>
              </a:ext>
            </a:extLst>
          </p:cNvPr>
          <p:cNvSpPr txBox="1"/>
          <p:nvPr/>
        </p:nvSpPr>
        <p:spPr>
          <a:xfrm>
            <a:off x="93487" y="4621714"/>
            <a:ext cx="4056145" cy="2031325"/>
          </a:xfrm>
          <a:prstGeom prst="rect">
            <a:avLst/>
          </a:prstGeom>
          <a:noFill/>
        </p:spPr>
        <p:txBody>
          <a:bodyPr wrap="square">
            <a:spAutoFit/>
          </a:bodyPr>
          <a:lstStyle/>
          <a:p>
            <a:pPr algn="ctr"/>
            <a:r>
              <a:rPr lang="en-US" b="1" i="0" u="none" strike="noStrike" baseline="0" dirty="0">
                <a:solidFill>
                  <a:srgbClr val="002060"/>
                </a:solidFill>
                <a:latin typeface="Calibri" panose="020F0502020204030204" pitchFamily="34" charset="0"/>
              </a:rPr>
              <a:t>An Example of the Whispering </a:t>
            </a:r>
            <a:r>
              <a:rPr lang="en-US" b="1" i="0" u="none" strike="noStrike" baseline="0" dirty="0" err="1">
                <a:solidFill>
                  <a:srgbClr val="002060"/>
                </a:solidFill>
                <a:latin typeface="Calibri" panose="020F0502020204030204" pitchFamily="34" charset="0"/>
              </a:rPr>
              <a:t>Shaytan</a:t>
            </a:r>
            <a:r>
              <a:rPr lang="en-US" b="1" i="0" u="none" strike="noStrike" baseline="0" dirty="0">
                <a:solidFill>
                  <a:srgbClr val="002060"/>
                </a:solidFill>
                <a:latin typeface="Calibri" panose="020F0502020204030204" pitchFamily="34" charset="0"/>
              </a:rPr>
              <a:t> </a:t>
            </a:r>
            <a:r>
              <a:rPr lang="en-US" dirty="0" err="1"/>
              <a:t>Shaytan</a:t>
            </a:r>
            <a:r>
              <a:rPr lang="en-US" dirty="0"/>
              <a:t> incites people to get angry, because anger is a manifestation </a:t>
            </a:r>
          </a:p>
          <a:p>
            <a:pPr algn="ctr"/>
            <a:r>
              <a:rPr lang="en-US" dirty="0"/>
              <a:t>of the ego/arrogance. If a believer gets angry and does not seek refuge in Allah out of arrogance - so shaytan has succeeded twice.</a:t>
            </a:r>
          </a:p>
        </p:txBody>
      </p:sp>
    </p:spTree>
    <p:extLst>
      <p:ext uri="{BB962C8B-B14F-4D97-AF65-F5344CB8AC3E}">
        <p14:creationId xmlns:p14="http://schemas.microsoft.com/office/powerpoint/2010/main" val="2609830817"/>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AA2DDE-EF40-4E0D-ACDF-673301A6F395}"/>
              </a:ext>
            </a:extLst>
          </p:cNvPr>
          <p:cNvSpPr/>
          <p:nvPr/>
        </p:nvSpPr>
        <p:spPr>
          <a:xfrm>
            <a:off x="0" y="0"/>
            <a:ext cx="265176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C0ABF1F-00BA-4CA8-86DA-E053FF88A6AC}"/>
              </a:ext>
            </a:extLst>
          </p:cNvPr>
          <p:cNvSpPr/>
          <p:nvPr/>
        </p:nvSpPr>
        <p:spPr>
          <a:xfrm>
            <a:off x="6492242" y="0"/>
            <a:ext cx="265176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6" descr="Surah Al-Falaq Introduction — Muflihun">
            <a:extLst>
              <a:ext uri="{FF2B5EF4-FFF2-40B4-BE49-F238E27FC236}">
                <a16:creationId xmlns:a16="http://schemas.microsoft.com/office/drawing/2014/main" id="{0FAD88CB-E0D3-4D79-9896-E8BB0B38F027}"/>
              </a:ext>
            </a:extLst>
          </p:cNvPr>
          <p:cNvPicPr>
            <a:picLocks noChangeAspect="1" noChangeArrowheads="1"/>
          </p:cNvPicPr>
          <p:nvPr/>
        </p:nvPicPr>
        <p:blipFill>
          <a:blip r:embed="rId2">
            <a:clrChange>
              <a:clrFrom>
                <a:srgbClr val="FFFFFF"/>
              </a:clrFrom>
              <a:clrTo>
                <a:srgbClr val="FF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699516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Surah En Nas | Bosanski">
            <a:extLst>
              <a:ext uri="{FF2B5EF4-FFF2-40B4-BE49-F238E27FC236}">
                <a16:creationId xmlns:a16="http://schemas.microsoft.com/office/drawing/2014/main" id="{17170D5B-629F-4A6D-B881-6A32B50443E2}"/>
              </a:ext>
            </a:extLst>
          </p:cNvPr>
          <p:cNvPicPr>
            <a:picLocks noChangeAspect="1" noChangeArrowheads="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502920" y="-287893"/>
            <a:ext cx="1645920" cy="127185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Rounded Corners 2">
            <a:extLst>
              <a:ext uri="{FF2B5EF4-FFF2-40B4-BE49-F238E27FC236}">
                <a16:creationId xmlns:a16="http://schemas.microsoft.com/office/drawing/2014/main" id="{191EF2EC-9173-4853-B4F1-37CB32AD1618}"/>
              </a:ext>
            </a:extLst>
          </p:cNvPr>
          <p:cNvSpPr/>
          <p:nvPr/>
        </p:nvSpPr>
        <p:spPr>
          <a:xfrm>
            <a:off x="2803760" y="1125020"/>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ALSO KNOWN AS</a:t>
            </a:r>
          </a:p>
        </p:txBody>
      </p:sp>
      <p:sp>
        <p:nvSpPr>
          <p:cNvPr id="21" name="Rectangle: Rounded Corners 20">
            <a:extLst>
              <a:ext uri="{FF2B5EF4-FFF2-40B4-BE49-F238E27FC236}">
                <a16:creationId xmlns:a16="http://schemas.microsoft.com/office/drawing/2014/main" id="{36958D3D-4208-4732-8193-37F1F2D1BB73}"/>
              </a:ext>
            </a:extLst>
          </p:cNvPr>
          <p:cNvSpPr/>
          <p:nvPr/>
        </p:nvSpPr>
        <p:spPr>
          <a:xfrm>
            <a:off x="2803760" y="1782925"/>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REVEALED IN</a:t>
            </a:r>
          </a:p>
        </p:txBody>
      </p:sp>
      <p:sp>
        <p:nvSpPr>
          <p:cNvPr id="22" name="Rectangle: Rounded Corners 21">
            <a:extLst>
              <a:ext uri="{FF2B5EF4-FFF2-40B4-BE49-F238E27FC236}">
                <a16:creationId xmlns:a16="http://schemas.microsoft.com/office/drawing/2014/main" id="{1E7E961A-4CC9-4DC3-9A3C-080E18696C54}"/>
              </a:ext>
            </a:extLst>
          </p:cNvPr>
          <p:cNvSpPr/>
          <p:nvPr/>
        </p:nvSpPr>
        <p:spPr>
          <a:xfrm>
            <a:off x="2803760" y="2440829"/>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CLASSIFICATION</a:t>
            </a:r>
          </a:p>
        </p:txBody>
      </p:sp>
      <p:sp>
        <p:nvSpPr>
          <p:cNvPr id="23" name="Rectangle: Rounded Corners 22">
            <a:extLst>
              <a:ext uri="{FF2B5EF4-FFF2-40B4-BE49-F238E27FC236}">
                <a16:creationId xmlns:a16="http://schemas.microsoft.com/office/drawing/2014/main" id="{92F8F44E-42F2-4A9D-B0D9-14303A1903E6}"/>
              </a:ext>
            </a:extLst>
          </p:cNvPr>
          <p:cNvSpPr/>
          <p:nvPr/>
        </p:nvSpPr>
        <p:spPr>
          <a:xfrm>
            <a:off x="2803760" y="3098734"/>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SET IS KNOWN AS</a:t>
            </a:r>
          </a:p>
        </p:txBody>
      </p:sp>
      <p:sp>
        <p:nvSpPr>
          <p:cNvPr id="24" name="Rectangle: Rounded Corners 23">
            <a:extLst>
              <a:ext uri="{FF2B5EF4-FFF2-40B4-BE49-F238E27FC236}">
                <a16:creationId xmlns:a16="http://schemas.microsoft.com/office/drawing/2014/main" id="{1F0199D8-D17D-43C4-9E3E-F2C7FF83D508}"/>
              </a:ext>
            </a:extLst>
          </p:cNvPr>
          <p:cNvSpPr/>
          <p:nvPr/>
        </p:nvSpPr>
        <p:spPr>
          <a:xfrm>
            <a:off x="2803760" y="3756638"/>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SET ALSO REFERRED TO AS</a:t>
            </a:r>
          </a:p>
        </p:txBody>
      </p:sp>
      <p:sp>
        <p:nvSpPr>
          <p:cNvPr id="25" name="Rectangle: Rounded Corners 24">
            <a:extLst>
              <a:ext uri="{FF2B5EF4-FFF2-40B4-BE49-F238E27FC236}">
                <a16:creationId xmlns:a16="http://schemas.microsoft.com/office/drawing/2014/main" id="{220E84B3-C2ED-4326-BAAC-4187DC35822C}"/>
              </a:ext>
            </a:extLst>
          </p:cNvPr>
          <p:cNvSpPr/>
          <p:nvPr/>
        </p:nvSpPr>
        <p:spPr>
          <a:xfrm>
            <a:off x="2803760" y="4414543"/>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ORDER OF REVELATION</a:t>
            </a:r>
          </a:p>
        </p:txBody>
      </p:sp>
      <p:sp>
        <p:nvSpPr>
          <p:cNvPr id="26" name="Rectangle: Rounded Corners 25">
            <a:extLst>
              <a:ext uri="{FF2B5EF4-FFF2-40B4-BE49-F238E27FC236}">
                <a16:creationId xmlns:a16="http://schemas.microsoft.com/office/drawing/2014/main" id="{7DEC609D-A621-47E8-9022-426279CC8D2E}"/>
              </a:ext>
            </a:extLst>
          </p:cNvPr>
          <p:cNvSpPr/>
          <p:nvPr/>
        </p:nvSpPr>
        <p:spPr>
          <a:xfrm>
            <a:off x="2803760" y="5072447"/>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CURRENT COMPILATION</a:t>
            </a:r>
          </a:p>
        </p:txBody>
      </p:sp>
      <p:sp>
        <p:nvSpPr>
          <p:cNvPr id="4" name="TextBox 3">
            <a:extLst>
              <a:ext uri="{FF2B5EF4-FFF2-40B4-BE49-F238E27FC236}">
                <a16:creationId xmlns:a16="http://schemas.microsoft.com/office/drawing/2014/main" id="{E329EB2D-7034-4120-AB3B-7BAD8AD79A7D}"/>
              </a:ext>
            </a:extLst>
          </p:cNvPr>
          <p:cNvSpPr txBox="1"/>
          <p:nvPr/>
        </p:nvSpPr>
        <p:spPr>
          <a:xfrm>
            <a:off x="3237836" y="219488"/>
            <a:ext cx="2662524" cy="584775"/>
          </a:xfrm>
          <a:prstGeom prst="rect">
            <a:avLst/>
          </a:prstGeom>
          <a:noFill/>
        </p:spPr>
        <p:txBody>
          <a:bodyPr wrap="none" rtlCol="0">
            <a:spAutoFit/>
          </a:bodyPr>
          <a:lstStyle/>
          <a:p>
            <a:r>
              <a:rPr lang="en-US" sz="3200" dirty="0">
                <a:solidFill>
                  <a:srgbClr val="FF0000"/>
                </a:solidFill>
                <a:effectLst>
                  <a:outerShdw blurRad="38100" dist="38100" dir="2700000" algn="tl">
                    <a:srgbClr val="000000">
                      <a:alpha val="43137"/>
                    </a:srgbClr>
                  </a:outerShdw>
                </a:effectLst>
              </a:rPr>
              <a:t>GENERAL INFO</a:t>
            </a:r>
          </a:p>
        </p:txBody>
      </p:sp>
      <p:sp>
        <p:nvSpPr>
          <p:cNvPr id="30" name="TextBox 29">
            <a:extLst>
              <a:ext uri="{FF2B5EF4-FFF2-40B4-BE49-F238E27FC236}">
                <a16:creationId xmlns:a16="http://schemas.microsoft.com/office/drawing/2014/main" id="{D8A16437-F4CA-410C-A15D-EF5FF744550A}"/>
              </a:ext>
            </a:extLst>
          </p:cNvPr>
          <p:cNvSpPr txBox="1"/>
          <p:nvPr/>
        </p:nvSpPr>
        <p:spPr>
          <a:xfrm>
            <a:off x="373719" y="1190435"/>
            <a:ext cx="1645920" cy="400110"/>
          </a:xfrm>
          <a:prstGeom prst="rect">
            <a:avLst/>
          </a:prstGeom>
          <a:noFill/>
        </p:spPr>
        <p:txBody>
          <a:bodyPr wrap="square">
            <a:spAutoFit/>
          </a:bodyPr>
          <a:lstStyle/>
          <a:p>
            <a:pPr algn="ctr"/>
            <a:r>
              <a:rPr lang="en-US" sz="2000" b="1" dirty="0" err="1">
                <a:solidFill>
                  <a:schemeClr val="bg1"/>
                </a:solidFill>
              </a:rPr>
              <a:t>Mu'awwidha</a:t>
            </a:r>
            <a:endParaRPr lang="en-US" sz="2000" dirty="0">
              <a:solidFill>
                <a:schemeClr val="bg1"/>
              </a:solidFill>
            </a:endParaRPr>
          </a:p>
        </p:txBody>
      </p:sp>
      <p:sp>
        <p:nvSpPr>
          <p:cNvPr id="31" name="TextBox 30">
            <a:extLst>
              <a:ext uri="{FF2B5EF4-FFF2-40B4-BE49-F238E27FC236}">
                <a16:creationId xmlns:a16="http://schemas.microsoft.com/office/drawing/2014/main" id="{D5F490BC-7D68-4833-B8BC-3B3303189FA1}"/>
              </a:ext>
            </a:extLst>
          </p:cNvPr>
          <p:cNvSpPr txBox="1"/>
          <p:nvPr/>
        </p:nvSpPr>
        <p:spPr>
          <a:xfrm>
            <a:off x="373719" y="1848340"/>
            <a:ext cx="1645920" cy="400110"/>
          </a:xfrm>
          <a:prstGeom prst="rect">
            <a:avLst/>
          </a:prstGeom>
          <a:noFill/>
        </p:spPr>
        <p:txBody>
          <a:bodyPr wrap="square">
            <a:spAutoFit/>
          </a:bodyPr>
          <a:lstStyle/>
          <a:p>
            <a:pPr algn="ctr"/>
            <a:r>
              <a:rPr lang="en-US" sz="2000" b="1" dirty="0">
                <a:solidFill>
                  <a:schemeClr val="bg1"/>
                </a:solidFill>
              </a:rPr>
              <a:t>Makkah</a:t>
            </a:r>
            <a:endParaRPr lang="en-US" sz="2000" dirty="0">
              <a:solidFill>
                <a:schemeClr val="bg1"/>
              </a:solidFill>
            </a:endParaRPr>
          </a:p>
        </p:txBody>
      </p:sp>
      <p:sp>
        <p:nvSpPr>
          <p:cNvPr id="32" name="TextBox 31">
            <a:extLst>
              <a:ext uri="{FF2B5EF4-FFF2-40B4-BE49-F238E27FC236}">
                <a16:creationId xmlns:a16="http://schemas.microsoft.com/office/drawing/2014/main" id="{EA4892ED-63B0-43FC-A986-E04BE15A6B1D}"/>
              </a:ext>
            </a:extLst>
          </p:cNvPr>
          <p:cNvSpPr txBox="1"/>
          <p:nvPr/>
        </p:nvSpPr>
        <p:spPr>
          <a:xfrm>
            <a:off x="373719" y="2506244"/>
            <a:ext cx="1645920" cy="400110"/>
          </a:xfrm>
          <a:prstGeom prst="rect">
            <a:avLst/>
          </a:prstGeom>
          <a:noFill/>
        </p:spPr>
        <p:txBody>
          <a:bodyPr wrap="square">
            <a:spAutoFit/>
          </a:bodyPr>
          <a:lstStyle/>
          <a:p>
            <a:pPr algn="ctr"/>
            <a:r>
              <a:rPr lang="en-US" sz="2000" b="1" dirty="0" err="1">
                <a:solidFill>
                  <a:schemeClr val="bg1"/>
                </a:solidFill>
              </a:rPr>
              <a:t>Mufassalat</a:t>
            </a:r>
            <a:endParaRPr lang="en-US" sz="2000" dirty="0">
              <a:solidFill>
                <a:schemeClr val="bg1"/>
              </a:solidFill>
            </a:endParaRPr>
          </a:p>
        </p:txBody>
      </p:sp>
      <p:sp>
        <p:nvSpPr>
          <p:cNvPr id="34" name="TextBox 33">
            <a:extLst>
              <a:ext uri="{FF2B5EF4-FFF2-40B4-BE49-F238E27FC236}">
                <a16:creationId xmlns:a16="http://schemas.microsoft.com/office/drawing/2014/main" id="{55730263-B7DE-4A23-84FE-BD0AEE53F8A6}"/>
              </a:ext>
            </a:extLst>
          </p:cNvPr>
          <p:cNvSpPr txBox="1"/>
          <p:nvPr/>
        </p:nvSpPr>
        <p:spPr>
          <a:xfrm>
            <a:off x="-331500" y="3164149"/>
            <a:ext cx="3056358" cy="400110"/>
          </a:xfrm>
          <a:prstGeom prst="rect">
            <a:avLst/>
          </a:prstGeom>
          <a:noFill/>
        </p:spPr>
        <p:txBody>
          <a:bodyPr wrap="square">
            <a:spAutoFit/>
          </a:bodyPr>
          <a:lstStyle>
            <a:defPPr>
              <a:defRPr lang="en-US"/>
            </a:defPPr>
            <a:lvl1pPr algn="ctr">
              <a:defRPr sz="2000" b="1">
                <a:solidFill>
                  <a:schemeClr val="bg1"/>
                </a:solidFill>
              </a:defRPr>
            </a:lvl1pPr>
          </a:lstStyle>
          <a:p>
            <a:r>
              <a:rPr lang="en-US" dirty="0"/>
              <a:t>al-</a:t>
            </a:r>
            <a:r>
              <a:rPr lang="en-US" dirty="0" err="1"/>
              <a:t>Mu'awwidhatayn</a:t>
            </a:r>
            <a:endParaRPr lang="en-US" dirty="0"/>
          </a:p>
        </p:txBody>
      </p:sp>
      <p:sp>
        <p:nvSpPr>
          <p:cNvPr id="36" name="TextBox 35">
            <a:extLst>
              <a:ext uri="{FF2B5EF4-FFF2-40B4-BE49-F238E27FC236}">
                <a16:creationId xmlns:a16="http://schemas.microsoft.com/office/drawing/2014/main" id="{968BA8A2-07E4-4EA3-9EF5-84B941DEA6F2}"/>
              </a:ext>
            </a:extLst>
          </p:cNvPr>
          <p:cNvSpPr txBox="1"/>
          <p:nvPr/>
        </p:nvSpPr>
        <p:spPr>
          <a:xfrm>
            <a:off x="60823" y="3822053"/>
            <a:ext cx="2271712" cy="400110"/>
          </a:xfrm>
          <a:prstGeom prst="rect">
            <a:avLst/>
          </a:prstGeom>
          <a:noFill/>
        </p:spPr>
        <p:txBody>
          <a:bodyPr wrap="square">
            <a:spAutoFit/>
          </a:bodyPr>
          <a:lstStyle>
            <a:defPPr>
              <a:defRPr lang="en-US"/>
            </a:defPPr>
            <a:lvl1pPr algn="ctr">
              <a:defRPr sz="2000" b="1">
                <a:solidFill>
                  <a:schemeClr val="bg1"/>
                </a:solidFill>
              </a:defRPr>
            </a:lvl1pPr>
          </a:lstStyle>
          <a:p>
            <a:r>
              <a:rPr lang="en-US" dirty="0" err="1"/>
              <a:t>Mushaqshaqatayn</a:t>
            </a:r>
            <a:endParaRPr lang="en-US" dirty="0"/>
          </a:p>
        </p:txBody>
      </p:sp>
      <p:sp>
        <p:nvSpPr>
          <p:cNvPr id="37" name="Rectangle: Rounded Corners 36">
            <a:extLst>
              <a:ext uri="{FF2B5EF4-FFF2-40B4-BE49-F238E27FC236}">
                <a16:creationId xmlns:a16="http://schemas.microsoft.com/office/drawing/2014/main" id="{E6683AB4-F4D2-4750-9CE6-65C474E582CA}"/>
              </a:ext>
            </a:extLst>
          </p:cNvPr>
          <p:cNvSpPr/>
          <p:nvPr/>
        </p:nvSpPr>
        <p:spPr>
          <a:xfrm>
            <a:off x="2803760" y="5730352"/>
            <a:ext cx="3530677" cy="530941"/>
          </a:xfrm>
          <a:prstGeom prst="roundRect">
            <a:avLst>
              <a:gd name="adj" fmla="val 50000"/>
            </a:avLst>
          </a:prstGeom>
          <a:gradFill>
            <a:gsLst>
              <a:gs pos="2000">
                <a:srgbClr val="002060"/>
              </a:gs>
              <a:gs pos="100000">
                <a:srgbClr val="00B050"/>
              </a:gs>
            </a:gsLst>
            <a:lin ang="108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AYAAH / WORDS / LETTERS</a:t>
            </a:r>
          </a:p>
        </p:txBody>
      </p:sp>
      <p:sp>
        <p:nvSpPr>
          <p:cNvPr id="38" name="TextBox 37">
            <a:extLst>
              <a:ext uri="{FF2B5EF4-FFF2-40B4-BE49-F238E27FC236}">
                <a16:creationId xmlns:a16="http://schemas.microsoft.com/office/drawing/2014/main" id="{AE20D475-316F-48AE-BC10-4CCAA918C80E}"/>
              </a:ext>
            </a:extLst>
          </p:cNvPr>
          <p:cNvSpPr txBox="1"/>
          <p:nvPr/>
        </p:nvSpPr>
        <p:spPr>
          <a:xfrm>
            <a:off x="373719" y="4479958"/>
            <a:ext cx="1645920" cy="400110"/>
          </a:xfrm>
          <a:prstGeom prst="rect">
            <a:avLst/>
          </a:prstGeom>
          <a:noFill/>
        </p:spPr>
        <p:txBody>
          <a:bodyPr wrap="square">
            <a:spAutoFit/>
          </a:bodyPr>
          <a:lstStyle/>
          <a:p>
            <a:pPr algn="ctr"/>
            <a:r>
              <a:rPr lang="en-US" sz="2000" b="1" dirty="0">
                <a:solidFill>
                  <a:schemeClr val="bg1"/>
                </a:solidFill>
              </a:rPr>
              <a:t>21</a:t>
            </a:r>
            <a:r>
              <a:rPr lang="en-US" sz="2000" b="1" baseline="30000" dirty="0">
                <a:solidFill>
                  <a:schemeClr val="bg1"/>
                </a:solidFill>
              </a:rPr>
              <a:t>st</a:t>
            </a:r>
            <a:r>
              <a:rPr lang="en-US" sz="2000" b="1" dirty="0">
                <a:solidFill>
                  <a:schemeClr val="bg1"/>
                </a:solidFill>
              </a:rPr>
              <a:t> </a:t>
            </a:r>
            <a:endParaRPr lang="en-US" sz="2000" dirty="0">
              <a:solidFill>
                <a:schemeClr val="bg1"/>
              </a:solidFill>
            </a:endParaRPr>
          </a:p>
        </p:txBody>
      </p:sp>
      <p:sp>
        <p:nvSpPr>
          <p:cNvPr id="39" name="TextBox 38">
            <a:extLst>
              <a:ext uri="{FF2B5EF4-FFF2-40B4-BE49-F238E27FC236}">
                <a16:creationId xmlns:a16="http://schemas.microsoft.com/office/drawing/2014/main" id="{EEB51453-14FE-437B-B141-AA977B892FFB}"/>
              </a:ext>
            </a:extLst>
          </p:cNvPr>
          <p:cNvSpPr txBox="1"/>
          <p:nvPr/>
        </p:nvSpPr>
        <p:spPr>
          <a:xfrm>
            <a:off x="373719" y="5137862"/>
            <a:ext cx="1645920" cy="400110"/>
          </a:xfrm>
          <a:prstGeom prst="rect">
            <a:avLst/>
          </a:prstGeom>
          <a:noFill/>
        </p:spPr>
        <p:txBody>
          <a:bodyPr wrap="square">
            <a:spAutoFit/>
          </a:bodyPr>
          <a:lstStyle/>
          <a:p>
            <a:pPr algn="ctr"/>
            <a:r>
              <a:rPr lang="en-US" sz="2000" b="1" dirty="0">
                <a:solidFill>
                  <a:schemeClr val="bg1"/>
                </a:solidFill>
              </a:rPr>
              <a:t>114</a:t>
            </a:r>
            <a:endParaRPr lang="en-US" sz="2000" dirty="0">
              <a:solidFill>
                <a:schemeClr val="bg1"/>
              </a:solidFill>
            </a:endParaRPr>
          </a:p>
        </p:txBody>
      </p:sp>
      <p:sp>
        <p:nvSpPr>
          <p:cNvPr id="40" name="TextBox 39">
            <a:extLst>
              <a:ext uri="{FF2B5EF4-FFF2-40B4-BE49-F238E27FC236}">
                <a16:creationId xmlns:a16="http://schemas.microsoft.com/office/drawing/2014/main" id="{1DDEFAE0-A2B1-4D1A-9BF0-BEE83AE8CB24}"/>
              </a:ext>
            </a:extLst>
          </p:cNvPr>
          <p:cNvSpPr txBox="1"/>
          <p:nvPr/>
        </p:nvSpPr>
        <p:spPr>
          <a:xfrm>
            <a:off x="373719" y="5795767"/>
            <a:ext cx="1645920" cy="400110"/>
          </a:xfrm>
          <a:prstGeom prst="rect">
            <a:avLst/>
          </a:prstGeom>
          <a:noFill/>
        </p:spPr>
        <p:txBody>
          <a:bodyPr wrap="square">
            <a:spAutoFit/>
          </a:bodyPr>
          <a:lstStyle/>
          <a:p>
            <a:pPr algn="ctr"/>
            <a:r>
              <a:rPr lang="en-US" sz="2000" b="1" dirty="0">
                <a:solidFill>
                  <a:schemeClr val="bg1"/>
                </a:solidFill>
              </a:rPr>
              <a:t>06 / 20 /78</a:t>
            </a:r>
            <a:endParaRPr lang="en-US" sz="2000" dirty="0">
              <a:solidFill>
                <a:schemeClr val="bg1"/>
              </a:solidFill>
            </a:endParaRPr>
          </a:p>
        </p:txBody>
      </p:sp>
      <p:sp>
        <p:nvSpPr>
          <p:cNvPr id="42" name="TextBox 41">
            <a:extLst>
              <a:ext uri="{FF2B5EF4-FFF2-40B4-BE49-F238E27FC236}">
                <a16:creationId xmlns:a16="http://schemas.microsoft.com/office/drawing/2014/main" id="{EFB1E6A6-BF28-4AC6-B00E-160C609FCA35}"/>
              </a:ext>
            </a:extLst>
          </p:cNvPr>
          <p:cNvSpPr txBox="1"/>
          <p:nvPr/>
        </p:nvSpPr>
        <p:spPr>
          <a:xfrm>
            <a:off x="6995160" y="1190435"/>
            <a:ext cx="1645920" cy="400110"/>
          </a:xfrm>
          <a:prstGeom prst="rect">
            <a:avLst/>
          </a:prstGeom>
          <a:noFill/>
        </p:spPr>
        <p:txBody>
          <a:bodyPr wrap="square">
            <a:spAutoFit/>
          </a:bodyPr>
          <a:lstStyle/>
          <a:p>
            <a:pPr algn="ctr"/>
            <a:r>
              <a:rPr lang="en-US" sz="2000" b="1" dirty="0" err="1"/>
              <a:t>Mu'awwidha</a:t>
            </a:r>
            <a:endParaRPr lang="en-US" sz="2000" dirty="0"/>
          </a:p>
        </p:txBody>
      </p:sp>
      <p:sp>
        <p:nvSpPr>
          <p:cNvPr id="43" name="TextBox 42">
            <a:extLst>
              <a:ext uri="{FF2B5EF4-FFF2-40B4-BE49-F238E27FC236}">
                <a16:creationId xmlns:a16="http://schemas.microsoft.com/office/drawing/2014/main" id="{A2DC4D01-AB24-409A-9F84-86C9351CE0AD}"/>
              </a:ext>
            </a:extLst>
          </p:cNvPr>
          <p:cNvSpPr txBox="1"/>
          <p:nvPr/>
        </p:nvSpPr>
        <p:spPr>
          <a:xfrm>
            <a:off x="6995160" y="1848340"/>
            <a:ext cx="1645920" cy="400110"/>
          </a:xfrm>
          <a:prstGeom prst="rect">
            <a:avLst/>
          </a:prstGeom>
          <a:noFill/>
        </p:spPr>
        <p:txBody>
          <a:bodyPr wrap="square">
            <a:spAutoFit/>
          </a:bodyPr>
          <a:lstStyle/>
          <a:p>
            <a:pPr algn="ctr"/>
            <a:r>
              <a:rPr lang="en-US" sz="2000" b="1" dirty="0"/>
              <a:t>Makkah</a:t>
            </a:r>
            <a:endParaRPr lang="en-US" sz="2000" dirty="0"/>
          </a:p>
        </p:txBody>
      </p:sp>
      <p:sp>
        <p:nvSpPr>
          <p:cNvPr id="44" name="TextBox 43">
            <a:extLst>
              <a:ext uri="{FF2B5EF4-FFF2-40B4-BE49-F238E27FC236}">
                <a16:creationId xmlns:a16="http://schemas.microsoft.com/office/drawing/2014/main" id="{B4900F3B-E66C-40D6-9031-B758E86228FD}"/>
              </a:ext>
            </a:extLst>
          </p:cNvPr>
          <p:cNvSpPr txBox="1"/>
          <p:nvPr/>
        </p:nvSpPr>
        <p:spPr>
          <a:xfrm>
            <a:off x="6995160" y="2506244"/>
            <a:ext cx="1645920" cy="400110"/>
          </a:xfrm>
          <a:prstGeom prst="rect">
            <a:avLst/>
          </a:prstGeom>
          <a:noFill/>
        </p:spPr>
        <p:txBody>
          <a:bodyPr wrap="square">
            <a:spAutoFit/>
          </a:bodyPr>
          <a:lstStyle/>
          <a:p>
            <a:pPr algn="ctr"/>
            <a:r>
              <a:rPr lang="en-US" sz="2000" b="1" dirty="0" err="1"/>
              <a:t>Mufassalat</a:t>
            </a:r>
            <a:endParaRPr lang="en-US" sz="2000" dirty="0"/>
          </a:p>
        </p:txBody>
      </p:sp>
      <p:sp>
        <p:nvSpPr>
          <p:cNvPr id="45" name="TextBox 44">
            <a:extLst>
              <a:ext uri="{FF2B5EF4-FFF2-40B4-BE49-F238E27FC236}">
                <a16:creationId xmlns:a16="http://schemas.microsoft.com/office/drawing/2014/main" id="{E5CBC48A-B2BB-4A58-820E-C2BE1B318BE0}"/>
              </a:ext>
            </a:extLst>
          </p:cNvPr>
          <p:cNvSpPr txBox="1"/>
          <p:nvPr/>
        </p:nvSpPr>
        <p:spPr>
          <a:xfrm>
            <a:off x="6289941" y="3164149"/>
            <a:ext cx="3056358" cy="400110"/>
          </a:xfrm>
          <a:prstGeom prst="rect">
            <a:avLst/>
          </a:prstGeom>
          <a:noFill/>
        </p:spPr>
        <p:txBody>
          <a:bodyPr wrap="square">
            <a:spAutoFit/>
          </a:bodyPr>
          <a:lstStyle>
            <a:defPPr>
              <a:defRPr lang="en-US"/>
            </a:defPPr>
            <a:lvl1pPr algn="ctr">
              <a:defRPr sz="2000" b="1">
                <a:solidFill>
                  <a:schemeClr val="bg1"/>
                </a:solidFill>
              </a:defRPr>
            </a:lvl1pPr>
          </a:lstStyle>
          <a:p>
            <a:r>
              <a:rPr lang="en-US" dirty="0">
                <a:solidFill>
                  <a:schemeClr val="tx1"/>
                </a:solidFill>
              </a:rPr>
              <a:t>al-</a:t>
            </a:r>
            <a:r>
              <a:rPr lang="en-US" dirty="0" err="1">
                <a:solidFill>
                  <a:schemeClr val="tx1"/>
                </a:solidFill>
              </a:rPr>
              <a:t>Mu'awwidhatayn</a:t>
            </a:r>
            <a:endParaRPr lang="en-US" dirty="0">
              <a:solidFill>
                <a:schemeClr val="tx1"/>
              </a:solidFill>
            </a:endParaRPr>
          </a:p>
        </p:txBody>
      </p:sp>
      <p:sp>
        <p:nvSpPr>
          <p:cNvPr id="46" name="TextBox 45">
            <a:extLst>
              <a:ext uri="{FF2B5EF4-FFF2-40B4-BE49-F238E27FC236}">
                <a16:creationId xmlns:a16="http://schemas.microsoft.com/office/drawing/2014/main" id="{7C754A3D-B9CA-48CC-93C2-715532867560}"/>
              </a:ext>
            </a:extLst>
          </p:cNvPr>
          <p:cNvSpPr txBox="1"/>
          <p:nvPr/>
        </p:nvSpPr>
        <p:spPr>
          <a:xfrm>
            <a:off x="6682264" y="3822053"/>
            <a:ext cx="2271712" cy="400110"/>
          </a:xfrm>
          <a:prstGeom prst="rect">
            <a:avLst/>
          </a:prstGeom>
          <a:noFill/>
        </p:spPr>
        <p:txBody>
          <a:bodyPr wrap="square">
            <a:spAutoFit/>
          </a:bodyPr>
          <a:lstStyle>
            <a:defPPr>
              <a:defRPr lang="en-US"/>
            </a:defPPr>
            <a:lvl1pPr algn="ctr">
              <a:defRPr sz="2000" b="1">
                <a:solidFill>
                  <a:schemeClr val="bg1"/>
                </a:solidFill>
              </a:defRPr>
            </a:lvl1pPr>
          </a:lstStyle>
          <a:p>
            <a:r>
              <a:rPr lang="en-US" dirty="0" err="1">
                <a:solidFill>
                  <a:schemeClr val="tx1"/>
                </a:solidFill>
              </a:rPr>
              <a:t>Mushaqshaqatayn</a:t>
            </a:r>
            <a:endParaRPr lang="en-US" dirty="0">
              <a:solidFill>
                <a:schemeClr val="tx1"/>
              </a:solidFill>
            </a:endParaRPr>
          </a:p>
        </p:txBody>
      </p:sp>
      <p:sp>
        <p:nvSpPr>
          <p:cNvPr id="47" name="TextBox 46">
            <a:extLst>
              <a:ext uri="{FF2B5EF4-FFF2-40B4-BE49-F238E27FC236}">
                <a16:creationId xmlns:a16="http://schemas.microsoft.com/office/drawing/2014/main" id="{DF0EE5A8-B106-4495-AFC0-9D17A9E0B51D}"/>
              </a:ext>
            </a:extLst>
          </p:cNvPr>
          <p:cNvSpPr txBox="1"/>
          <p:nvPr/>
        </p:nvSpPr>
        <p:spPr>
          <a:xfrm>
            <a:off x="6995160" y="4479958"/>
            <a:ext cx="1645920" cy="400110"/>
          </a:xfrm>
          <a:prstGeom prst="rect">
            <a:avLst/>
          </a:prstGeom>
          <a:noFill/>
        </p:spPr>
        <p:txBody>
          <a:bodyPr wrap="square">
            <a:spAutoFit/>
          </a:bodyPr>
          <a:lstStyle/>
          <a:p>
            <a:pPr algn="ctr"/>
            <a:r>
              <a:rPr lang="en-US" sz="2000" b="1" dirty="0"/>
              <a:t>20</a:t>
            </a:r>
            <a:r>
              <a:rPr lang="en-US" sz="2000" b="1" baseline="30000" dirty="0"/>
              <a:t>th</a:t>
            </a:r>
            <a:r>
              <a:rPr lang="en-US" sz="2000" b="1" dirty="0"/>
              <a:t> </a:t>
            </a:r>
            <a:endParaRPr lang="en-US" sz="2000" dirty="0"/>
          </a:p>
        </p:txBody>
      </p:sp>
      <p:sp>
        <p:nvSpPr>
          <p:cNvPr id="48" name="TextBox 47">
            <a:extLst>
              <a:ext uri="{FF2B5EF4-FFF2-40B4-BE49-F238E27FC236}">
                <a16:creationId xmlns:a16="http://schemas.microsoft.com/office/drawing/2014/main" id="{04583991-84E8-4A98-B1E9-5A4AD6C9E27A}"/>
              </a:ext>
            </a:extLst>
          </p:cNvPr>
          <p:cNvSpPr txBox="1"/>
          <p:nvPr/>
        </p:nvSpPr>
        <p:spPr>
          <a:xfrm>
            <a:off x="6995160" y="5137862"/>
            <a:ext cx="1645920" cy="400110"/>
          </a:xfrm>
          <a:prstGeom prst="rect">
            <a:avLst/>
          </a:prstGeom>
          <a:noFill/>
        </p:spPr>
        <p:txBody>
          <a:bodyPr wrap="square">
            <a:spAutoFit/>
          </a:bodyPr>
          <a:lstStyle/>
          <a:p>
            <a:pPr algn="ctr"/>
            <a:r>
              <a:rPr lang="en-US" sz="2000" b="1" dirty="0"/>
              <a:t>113</a:t>
            </a:r>
            <a:endParaRPr lang="en-US" sz="2000" dirty="0"/>
          </a:p>
        </p:txBody>
      </p:sp>
      <p:sp>
        <p:nvSpPr>
          <p:cNvPr id="50" name="TextBox 49">
            <a:extLst>
              <a:ext uri="{FF2B5EF4-FFF2-40B4-BE49-F238E27FC236}">
                <a16:creationId xmlns:a16="http://schemas.microsoft.com/office/drawing/2014/main" id="{967005F7-9CFD-4C03-9EDD-74B23F046FF7}"/>
              </a:ext>
            </a:extLst>
          </p:cNvPr>
          <p:cNvSpPr txBox="1"/>
          <p:nvPr/>
        </p:nvSpPr>
        <p:spPr>
          <a:xfrm>
            <a:off x="6995160" y="5795767"/>
            <a:ext cx="1645920" cy="400110"/>
          </a:xfrm>
          <a:prstGeom prst="rect">
            <a:avLst/>
          </a:prstGeom>
          <a:noFill/>
        </p:spPr>
        <p:txBody>
          <a:bodyPr wrap="square">
            <a:spAutoFit/>
          </a:bodyPr>
          <a:lstStyle/>
          <a:p>
            <a:pPr algn="ctr"/>
            <a:r>
              <a:rPr lang="en-US" sz="2000" b="1" dirty="0"/>
              <a:t>05 /23 /73</a:t>
            </a:r>
            <a:endParaRPr lang="en-US" sz="2000" dirty="0"/>
          </a:p>
        </p:txBody>
      </p:sp>
    </p:spTree>
    <p:extLst>
      <p:ext uri="{BB962C8B-B14F-4D97-AF65-F5344CB8AC3E}">
        <p14:creationId xmlns:p14="http://schemas.microsoft.com/office/powerpoint/2010/main" val="3721391221"/>
      </p:ext>
    </p:extLst>
  </p:cSld>
  <p:clrMapOvr>
    <a:masterClrMapping/>
  </p:clrMapOvr>
  <p:transition>
    <p:wheel spokes="1"/>
  </p:transition>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TotalTime>
  <Words>1966</Words>
  <Application>Microsoft Office PowerPoint</Application>
  <PresentationFormat>On-screen Show (4:3)</PresentationFormat>
  <Paragraphs>323</Paragraphs>
  <Slides>31</Slides>
  <Notes>2</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31</vt:i4>
      </vt:variant>
    </vt:vector>
  </HeadingPairs>
  <TitlesOfParts>
    <vt:vector size="43" baseType="lpstr">
      <vt:lpstr>_PDMS_Saleem_QuranFont</vt:lpstr>
      <vt:lpstr>Adobe Naskh Medium</vt:lpstr>
      <vt:lpstr>amiri</vt:lpstr>
      <vt:lpstr>Arial</vt:lpstr>
      <vt:lpstr>Calibri</vt:lpstr>
      <vt:lpstr>Calibri Light</vt:lpstr>
      <vt:lpstr>Jameel Noori Nastaleeq</vt:lpstr>
      <vt:lpstr>Linux Libertine</vt:lpstr>
      <vt:lpstr>Open Sans</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Abbas Laljiani</dc:creator>
  <cp:lastModifiedBy>Abbas Laljiani</cp:lastModifiedBy>
  <cp:revision>22</cp:revision>
  <dcterms:created xsi:type="dcterms:W3CDTF">2021-05-09T03:01:47Z</dcterms:created>
  <dcterms:modified xsi:type="dcterms:W3CDTF">2021-05-09T07:15:14Z</dcterms:modified>
</cp:coreProperties>
</file>